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363" r:id="rId2"/>
    <p:sldId id="364" r:id="rId3"/>
    <p:sldId id="365" r:id="rId4"/>
    <p:sldId id="347" r:id="rId5"/>
    <p:sldId id="356" r:id="rId6"/>
    <p:sldId id="351" r:id="rId7"/>
    <p:sldId id="367" r:id="rId8"/>
    <p:sldId id="368" r:id="rId9"/>
    <p:sldId id="352" r:id="rId10"/>
    <p:sldId id="349" r:id="rId11"/>
    <p:sldId id="350" r:id="rId12"/>
    <p:sldId id="362" r:id="rId13"/>
    <p:sldId id="361" r:id="rId14"/>
    <p:sldId id="357" r:id="rId15"/>
    <p:sldId id="268" r:id="rId16"/>
    <p:sldId id="346" r:id="rId17"/>
    <p:sldId id="345" r:id="rId18"/>
    <p:sldId id="313" r:id="rId19"/>
    <p:sldId id="339" r:id="rId20"/>
    <p:sldId id="340" r:id="rId21"/>
    <p:sldId id="354" r:id="rId22"/>
    <p:sldId id="344" r:id="rId23"/>
    <p:sldId id="358" r:id="rId24"/>
    <p:sldId id="359" r:id="rId25"/>
    <p:sldId id="353" r:id="rId26"/>
    <p:sldId id="337" r:id="rId27"/>
    <p:sldId id="355" r:id="rId28"/>
    <p:sldId id="366" r:id="rId29"/>
    <p:sldId id="370" r:id="rId30"/>
    <p:sldId id="371" r:id="rId31"/>
    <p:sldId id="372" r:id="rId32"/>
    <p:sldId id="375" r:id="rId33"/>
    <p:sldId id="379" r:id="rId34"/>
    <p:sldId id="377" r:id="rId35"/>
    <p:sldId id="373" r:id="rId36"/>
    <p:sldId id="374" r:id="rId37"/>
  </p:sldIdLst>
  <p:sldSz cx="9144000" cy="6858000" type="screen4x3"/>
  <p:notesSz cx="7019925" cy="93059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3300"/>
    <a:srgbClr val="006600"/>
    <a:srgbClr val="F68222"/>
    <a:srgbClr val="4F81BD"/>
    <a:srgbClr val="FF0000"/>
    <a:srgbClr val="FFC000"/>
    <a:srgbClr val="FFFF00"/>
    <a:srgbClr val="D9D9D9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39" autoAdjust="0"/>
    <p:restoredTop sz="92117" autoAdjust="0"/>
  </p:normalViewPr>
  <p:slideViewPr>
    <p:cSldViewPr>
      <p:cViewPr varScale="1">
        <p:scale>
          <a:sx n="62" d="100"/>
          <a:sy n="62" d="100"/>
        </p:scale>
        <p:origin x="-16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105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1968" cy="465296"/>
          </a:xfrm>
          <a:prstGeom prst="rect">
            <a:avLst/>
          </a:prstGeom>
        </p:spPr>
        <p:txBody>
          <a:bodyPr vert="horz" lIns="93236" tIns="46619" rIns="93236" bIns="4661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6334" y="2"/>
            <a:ext cx="3041968" cy="465296"/>
          </a:xfrm>
          <a:prstGeom prst="rect">
            <a:avLst/>
          </a:prstGeom>
        </p:spPr>
        <p:txBody>
          <a:bodyPr vert="horz" lIns="93236" tIns="46619" rIns="93236" bIns="46619" rtlCol="0"/>
          <a:lstStyle>
            <a:lvl1pPr algn="r">
              <a:defRPr sz="1200"/>
            </a:lvl1pPr>
          </a:lstStyle>
          <a:p>
            <a:fld id="{CA4E23F7-F19C-4060-90C6-7882007F534F}" type="datetimeFigureOut">
              <a:rPr lang="en-US" smtClean="0"/>
              <a:pPr/>
              <a:t>15/11/11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39014"/>
            <a:ext cx="3041968" cy="465296"/>
          </a:xfrm>
          <a:prstGeom prst="rect">
            <a:avLst/>
          </a:prstGeom>
        </p:spPr>
        <p:txBody>
          <a:bodyPr vert="horz" lIns="93236" tIns="46619" rIns="93236" bIns="4661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6334" y="8839014"/>
            <a:ext cx="3041968" cy="465296"/>
          </a:xfrm>
          <a:prstGeom prst="rect">
            <a:avLst/>
          </a:prstGeom>
        </p:spPr>
        <p:txBody>
          <a:bodyPr vert="horz" lIns="93236" tIns="46619" rIns="93236" bIns="46619" rtlCol="0" anchor="b"/>
          <a:lstStyle>
            <a:lvl1pPr algn="r">
              <a:defRPr sz="1200"/>
            </a:lvl1pPr>
          </a:lstStyle>
          <a:p>
            <a:fld id="{08240617-B7CB-4E7F-827C-3EC8940423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2885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1.png>
</file>

<file path=ppt/media/image32.png>
</file>

<file path=ppt/media/image33.png>
</file>

<file path=ppt/media/image35.tif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1968" cy="465296"/>
          </a:xfrm>
          <a:prstGeom prst="rect">
            <a:avLst/>
          </a:prstGeom>
        </p:spPr>
        <p:txBody>
          <a:bodyPr vert="horz" lIns="93236" tIns="46619" rIns="93236" bIns="4661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6334" y="2"/>
            <a:ext cx="3041968" cy="465296"/>
          </a:xfrm>
          <a:prstGeom prst="rect">
            <a:avLst/>
          </a:prstGeom>
        </p:spPr>
        <p:txBody>
          <a:bodyPr vert="horz" lIns="93236" tIns="46619" rIns="93236" bIns="46619" rtlCol="0"/>
          <a:lstStyle>
            <a:lvl1pPr algn="r">
              <a:defRPr sz="1200"/>
            </a:lvl1pPr>
          </a:lstStyle>
          <a:p>
            <a:fld id="{14CEE50D-13FE-4FDB-B004-E09B36CFF081}" type="datetimeFigureOut">
              <a:rPr lang="en-US" smtClean="0"/>
              <a:pPr/>
              <a:t>15/11/11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36" tIns="46619" rIns="93236" bIns="4661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993" y="4420316"/>
            <a:ext cx="5615940" cy="4187666"/>
          </a:xfrm>
          <a:prstGeom prst="rect">
            <a:avLst/>
          </a:prstGeom>
        </p:spPr>
        <p:txBody>
          <a:bodyPr vert="horz" lIns="93236" tIns="46619" rIns="93236" bIns="4661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9014"/>
            <a:ext cx="3041968" cy="465296"/>
          </a:xfrm>
          <a:prstGeom prst="rect">
            <a:avLst/>
          </a:prstGeom>
        </p:spPr>
        <p:txBody>
          <a:bodyPr vert="horz" lIns="93236" tIns="46619" rIns="93236" bIns="4661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6334" y="8839014"/>
            <a:ext cx="3041968" cy="465296"/>
          </a:xfrm>
          <a:prstGeom prst="rect">
            <a:avLst/>
          </a:prstGeom>
        </p:spPr>
        <p:txBody>
          <a:bodyPr vert="horz" lIns="93236" tIns="46619" rIns="93236" bIns="46619" rtlCol="0" anchor="b"/>
          <a:lstStyle>
            <a:lvl1pPr algn="r">
              <a:defRPr sz="1200"/>
            </a:lvl1pPr>
          </a:lstStyle>
          <a:p>
            <a:fld id="{A1F351F1-8FB2-468F-BE41-637C73890F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587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351F1-8FB2-468F-BE41-637C73890F1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4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351F1-8FB2-468F-BE41-637C73890F1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93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图标</a:t>
            </a:r>
            <a:r>
              <a:rPr lang="en-US" altLang="zh-CN" dirty="0" smtClean="0"/>
              <a:t>IBM  </a:t>
            </a:r>
            <a:r>
              <a:rPr lang="en-US" altLang="zh-CN" dirty="0" err="1" smtClean="0"/>
              <a:t>waston</a:t>
            </a:r>
            <a:r>
              <a:rPr lang="en-US" altLang="zh-CN" dirty="0" smtClean="0"/>
              <a:t> +</a:t>
            </a:r>
            <a:r>
              <a:rPr lang="en-US" altLang="zh-CN" dirty="0" err="1" smtClean="0"/>
              <a:t>knewton+MOOC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B10D9-BAC6-45A4-9075-88843028A716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420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400" b="1" cap="all" baseline="0"/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520299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Slide </a:t>
            </a:r>
            <a:fld id="{74E712B2-BF16-4479-AD48-A5A723C4E5F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0" y="0"/>
            <a:ext cx="8458200" cy="1143000"/>
          </a:xfrm>
        </p:spPr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-8878" y="1143000"/>
            <a:ext cx="9144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 flipH="1">
            <a:off x="0" y="6467475"/>
            <a:ext cx="914781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81000" y="1219200"/>
            <a:ext cx="8458200" cy="51816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1143000"/>
          </a:xfrm>
        </p:spPr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-8878" y="1143000"/>
            <a:ext cx="9144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19200"/>
            <a:ext cx="8458200" cy="5181600"/>
          </a:xfrm>
        </p:spPr>
        <p:txBody>
          <a:bodyPr anchor="ctr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34" name="Picture 3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33291" y="120298"/>
            <a:ext cx="932153" cy="903023"/>
          </a:xfrm>
          <a:prstGeom prst="rect">
            <a:avLst/>
          </a:prstGeom>
        </p:spPr>
      </p:pic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373291" y="6477000"/>
            <a:ext cx="0" cy="3810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 userDrawn="1"/>
        </p:nvCxnSpPr>
        <p:spPr>
          <a:xfrm flipH="1">
            <a:off x="0" y="6467475"/>
            <a:ext cx="914781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324600"/>
            <a:ext cx="1981200" cy="5334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6324600"/>
            <a:ext cx="1981200" cy="5334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04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895600"/>
            <a:ext cx="7772400" cy="1362075"/>
          </a:xfrm>
        </p:spPr>
        <p:txBody>
          <a:bodyPr anchor="b">
            <a:normAutofit/>
          </a:bodyPr>
          <a:lstStyle>
            <a:lvl1pPr algn="l">
              <a:defRPr sz="3800" b="1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267200"/>
            <a:ext cx="7772400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8" name="Picture 7" descr="formalsealmonogram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" y="228600"/>
            <a:ext cx="2169161" cy="10668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324600"/>
            <a:ext cx="1981200" cy="5334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6324600"/>
            <a:ext cx="1981200" cy="5334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81000" y="314325"/>
            <a:ext cx="3725072" cy="990600"/>
            <a:chOff x="1752600" y="609600"/>
            <a:chExt cx="3438525" cy="914400"/>
          </a:xfrm>
        </p:grpSpPr>
        <p:pic>
          <p:nvPicPr>
            <p:cNvPr id="25" name="Picture 24" descr="formalsealmonogram1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52600" y="609600"/>
              <a:ext cx="1859280" cy="914400"/>
            </a:xfrm>
            <a:prstGeom prst="rect">
              <a:avLst/>
            </a:prstGeom>
          </p:spPr>
        </p:pic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514725" y="832508"/>
              <a:ext cx="1676400" cy="4685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2800" y="314325"/>
            <a:ext cx="1527641" cy="14799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458200" cy="1143000"/>
          </a:xfrm>
        </p:spPr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 flipH="1">
            <a:off x="-8878" y="1143000"/>
            <a:ext cx="9144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7" name="Straight Connector 36"/>
          <p:cNvCxnSpPr/>
          <p:nvPr userDrawn="1"/>
        </p:nvCxnSpPr>
        <p:spPr>
          <a:xfrm flipH="1">
            <a:off x="0" y="6467475"/>
            <a:ext cx="914781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 userDrawn="1"/>
        </p:nvCxnSpPr>
        <p:spPr>
          <a:xfrm flipH="1">
            <a:off x="-8878" y="1143000"/>
            <a:ext cx="9144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 userDrawn="1"/>
        </p:nvCxnSpPr>
        <p:spPr>
          <a:xfrm flipH="1">
            <a:off x="0" y="6467475"/>
            <a:ext cx="914781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46263"/>
            <a:ext cx="3815862" cy="4549775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4738" y="1846263"/>
            <a:ext cx="3815862" cy="4549775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6" name="Straight Connector 35"/>
          <p:cNvCxnSpPr/>
          <p:nvPr userDrawn="1"/>
        </p:nvCxnSpPr>
        <p:spPr>
          <a:xfrm flipH="1">
            <a:off x="0" y="6467475"/>
            <a:ext cx="914781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0"/>
            <a:ext cx="8458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295400"/>
            <a:ext cx="84582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7225" y="6491724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0725" y="6482199"/>
            <a:ext cx="60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9" r:id="rId4"/>
    <p:sldLayoutId id="2147483651" r:id="rId5"/>
    <p:sldLayoutId id="2147483654" r:id="rId6"/>
    <p:sldLayoutId id="2147483655" r:id="rId7"/>
    <p:sldLayoutId id="2147483656" r:id="rId8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914400" rtl="0" eaLnBrk="1" latinLnBrk="0" hangingPunct="1">
        <a:spcBef>
          <a:spcPct val="0"/>
        </a:spcBef>
        <a:buNone/>
        <a:defRPr sz="3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hanacademy.org/computing/computer-science/informationtheory/moderninfotheory/v/information-entropy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png"/><Relationship Id="rId11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Rhetoric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uling123.com/plugin/proexp.html" TargetMode="External"/><Relationship Id="rId3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png"/><Relationship Id="rId3" Type="http://schemas.openxmlformats.org/officeDocument/2006/relationships/image" Target="../media/image4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emf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97428"/>
            <a:ext cx="7772400" cy="1470025"/>
          </a:xfrm>
        </p:spPr>
        <p:txBody>
          <a:bodyPr/>
          <a:lstStyle/>
          <a:p>
            <a:r>
              <a:rPr lang="zh-CN" altLang="en-US" dirty="0" smtClean="0">
                <a:latin typeface="Heiti TC Light"/>
                <a:ea typeface="Heiti TC Light"/>
                <a:cs typeface="Heiti TC Light"/>
              </a:rPr>
              <a:t>超越学科的认知基础</a:t>
            </a:r>
            <a:endParaRPr lang="en-US" dirty="0">
              <a:latin typeface="Heiti TC Light"/>
              <a:ea typeface="Heiti TC Light"/>
              <a:cs typeface="Heiti TC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313899"/>
            <a:ext cx="6400800" cy="153154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Heiti TC Light"/>
                <a:ea typeface="Heiti TC Light"/>
                <a:cs typeface="Heiti TC Light"/>
              </a:rPr>
              <a:t>顧學雍</a:t>
            </a:r>
            <a:endParaRPr lang="en-US" altLang="zh-CN" dirty="0" smtClean="0">
              <a:latin typeface="Heiti TC Light"/>
              <a:ea typeface="Heiti TC Light"/>
              <a:cs typeface="Heiti TC Light"/>
            </a:endParaRPr>
          </a:p>
          <a:p>
            <a:r>
              <a:rPr lang="zh-CN" altLang="en-US" dirty="0" smtClean="0">
                <a:latin typeface="Heiti TC Light"/>
                <a:ea typeface="Heiti TC Light"/>
                <a:cs typeface="Heiti TC Light"/>
              </a:rPr>
              <a:t>清华大学</a:t>
            </a:r>
            <a:endParaRPr lang="en-US" dirty="0">
              <a:latin typeface="Heiti TC Light"/>
              <a:ea typeface="Heiti TC Light"/>
              <a:cs typeface="Heiti TC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828800"/>
            <a:ext cx="3044227" cy="30442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14800" y="48768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Heiti TC Light"/>
                <a:ea typeface="Heiti TC Light"/>
                <a:cs typeface="Heiti TC Light"/>
              </a:rPr>
              <a:t>第九周</a:t>
            </a:r>
            <a:endParaRPr lang="en-US" dirty="0">
              <a:latin typeface="Heiti TC Light"/>
              <a:ea typeface="Heiti TC Light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82105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4582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rial"/>
                <a:cs typeface="Arial"/>
              </a:rPr>
              <a:t>Tapping into our </a:t>
            </a:r>
            <a:r>
              <a:rPr lang="en-US" b="1" dirty="0" err="1" smtClean="0">
                <a:latin typeface="Arial"/>
                <a:cs typeface="Arial"/>
              </a:rPr>
              <a:t>iPodia</a:t>
            </a:r>
            <a:r>
              <a:rPr lang="en-US" b="1" dirty="0" smtClean="0">
                <a:latin typeface="Arial"/>
                <a:cs typeface="Arial"/>
              </a:rPr>
              <a:t> Society</a:t>
            </a:r>
            <a:endParaRPr lang="en-US" b="1" dirty="0">
              <a:latin typeface="Arial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371600"/>
            <a:ext cx="6934200" cy="42205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38400" y="5943600"/>
            <a:ext cx="5634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 source: http</a:t>
            </a:r>
            <a:r>
              <a:rPr lang="en-US" dirty="0"/>
              <a:t>://</a:t>
            </a:r>
            <a:r>
              <a:rPr lang="en-US" dirty="0" err="1"/>
              <a:t>wertekommunikation.info</a:t>
            </a:r>
            <a:r>
              <a:rPr lang="en-US" dirty="0"/>
              <a:t>/theory-u/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20000" y="4114800"/>
            <a:ext cx="1394776" cy="202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289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4582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rial"/>
                <a:cs typeface="Arial"/>
              </a:rPr>
              <a:t>In Terms of Axiomatic Design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4400" y="6172200"/>
            <a:ext cx="75456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Image </a:t>
            </a:r>
            <a:r>
              <a:rPr lang="en-US" sz="1100" dirty="0"/>
              <a:t>source: http://</a:t>
            </a:r>
            <a:r>
              <a:rPr lang="en-US" sz="1100" dirty="0" err="1"/>
              <a:t>ocw.mit.edu</a:t>
            </a:r>
            <a:r>
              <a:rPr lang="en-US" sz="1100" dirty="0"/>
              <a:t>/courses/mechanical-engineering/2-800-tribology-fall-2004/lecture-notes/ch10_axiomatic.pdf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295400"/>
            <a:ext cx="6413500" cy="480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876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Axioms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Independence Axiom:</a:t>
            </a:r>
          </a:p>
          <a:p>
            <a:pPr lvl="1"/>
            <a:r>
              <a:rPr lang="en-US" sz="3600" dirty="0" smtClean="0"/>
              <a:t>Maintain the independence of Functional Requirements (FRs)</a:t>
            </a:r>
          </a:p>
          <a:p>
            <a:r>
              <a:rPr lang="en-US" sz="4000" dirty="0" smtClean="0"/>
              <a:t>Information Axiom:</a:t>
            </a:r>
          </a:p>
          <a:p>
            <a:pPr lvl="1"/>
            <a:r>
              <a:rPr lang="en-US" sz="3600" dirty="0" smtClean="0"/>
              <a:t>Minimize the information content of the Design</a:t>
            </a:r>
          </a:p>
          <a:p>
            <a:pPr lvl="1"/>
            <a:r>
              <a:rPr lang="en-US" sz="3600" dirty="0" smtClean="0"/>
              <a:t>(Maximize the probability of success of design)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67430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4582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rial"/>
                <a:cs typeface="Arial"/>
              </a:rPr>
              <a:t>The Original Slide by </a:t>
            </a:r>
            <a:r>
              <a:rPr lang="en-US" b="1" dirty="0" err="1" smtClean="0">
                <a:latin typeface="Arial"/>
                <a:cs typeface="Arial"/>
              </a:rPr>
              <a:t>Suh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4400" y="6172200"/>
            <a:ext cx="75456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Image </a:t>
            </a:r>
            <a:r>
              <a:rPr lang="en-US" sz="1100" dirty="0"/>
              <a:t>source: http://</a:t>
            </a:r>
            <a:r>
              <a:rPr lang="en-US" sz="1100" dirty="0" err="1"/>
              <a:t>ocw.mit.edu</a:t>
            </a:r>
            <a:r>
              <a:rPr lang="en-US" sz="1100" dirty="0"/>
              <a:t>/courses/mechanical-engineering/2-800-tribology-fall-2004/lecture-notes/ch10_axiomatic.pdf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114223" y="-285423"/>
            <a:ext cx="4915554" cy="80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69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4582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rial"/>
                <a:cs typeface="Arial"/>
              </a:rPr>
              <a:t>Error in the original literature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4400" y="6172200"/>
            <a:ext cx="75456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Image </a:t>
            </a:r>
            <a:r>
              <a:rPr lang="en-US" sz="1100" dirty="0"/>
              <a:t>source: http://</a:t>
            </a:r>
            <a:r>
              <a:rPr lang="en-US" sz="1100" dirty="0" err="1"/>
              <a:t>ocw.mit.edu</a:t>
            </a:r>
            <a:r>
              <a:rPr lang="en-US" sz="1100" dirty="0"/>
              <a:t>/courses/mechanical-engineering/2-800-tribology-fall-2004/lecture-notes/ch10_axiomatic.pdf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728"/>
          <a:stretch/>
        </p:blipFill>
        <p:spPr>
          <a:xfrm rot="5400000">
            <a:off x="2170579" y="-341780"/>
            <a:ext cx="4648202" cy="807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250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Kuhn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Cycle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4294967295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0"/>
            <a:ext cx="90538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982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China IPO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4294967295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0"/>
            <a:ext cx="90538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76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US Patent and Trademark Office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4294967295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0"/>
            <a:ext cx="90538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76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Arial"/>
                <a:cs typeface="Arial"/>
              </a:rPr>
              <a:t>For a quick review on Entropy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8600" y="6172200"/>
            <a:ext cx="8458200" cy="228600"/>
          </a:xfrm>
        </p:spPr>
        <p:txBody>
          <a:bodyPr>
            <a:normAutofit fontScale="92500" lnSpcReduction="20000"/>
          </a:bodyPr>
          <a:lstStyle/>
          <a:p>
            <a:r>
              <a:rPr lang="en-US" sz="1200" b="1" dirty="0">
                <a:hlinkClick r:id="rId2"/>
              </a:rPr>
              <a:t>https://www.khanacademy.org/computing/computer-science/informationtheory/moderninfotheory/v/information-</a:t>
            </a:r>
            <a:r>
              <a:rPr lang="en-US" sz="1200" b="1" dirty="0" smtClean="0">
                <a:hlinkClick r:id="rId2"/>
              </a:rPr>
              <a:t>entropy</a:t>
            </a:r>
            <a:endParaRPr lang="en-US" sz="1200" b="1" dirty="0" smtClean="0"/>
          </a:p>
        </p:txBody>
      </p:sp>
    </p:spTree>
    <p:extLst>
      <p:ext uri="{BB962C8B-B14F-4D97-AF65-F5344CB8AC3E}">
        <p14:creationId xmlns:p14="http://schemas.microsoft.com/office/powerpoint/2010/main" val="3520645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Metaphorical Transition within Science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4400" y="5791200"/>
            <a:ext cx="7579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http://structural-</a:t>
            </a:r>
            <a:r>
              <a:rPr lang="en-US" dirty="0" err="1"/>
              <a:t>communication.com</a:t>
            </a:r>
            <a:r>
              <a:rPr lang="en-US" dirty="0"/>
              <a:t>/Articles/Anatomy-metaphor-</a:t>
            </a:r>
            <a:r>
              <a:rPr lang="en-US" dirty="0" err="1"/>
              <a:t>stclair.html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1318" y="1619403"/>
            <a:ext cx="6263880" cy="399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833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2814"/>
            <a:ext cx="8229600" cy="1143000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Heiti TC Light"/>
                <a:ea typeface="Heiti TC Light"/>
                <a:cs typeface="Heiti TC Light"/>
              </a:rPr>
              <a:t>比对不同学科语汇体系之异同</a:t>
            </a:r>
            <a:endParaRPr lang="en-US" dirty="0">
              <a:latin typeface="Heiti TC Light"/>
              <a:ea typeface="Heiti TC Light"/>
              <a:cs typeface="Heiti TC Ligh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2869" t="13588" r="18905"/>
          <a:stretch/>
        </p:blipFill>
        <p:spPr>
          <a:xfrm>
            <a:off x="4784963" y="5334000"/>
            <a:ext cx="1184257" cy="14999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789" y="2735695"/>
            <a:ext cx="1620036" cy="24540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21" y="2735695"/>
            <a:ext cx="1791216" cy="25983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7419" y="5334000"/>
            <a:ext cx="985514" cy="14999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5749" y="3433839"/>
            <a:ext cx="702314" cy="115281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969220" y="5120833"/>
            <a:ext cx="31747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Machine and Human Languages</a:t>
            </a:r>
          </a:p>
          <a:p>
            <a:pPr algn="ctr"/>
            <a:r>
              <a:rPr lang="en-US" dirty="0" smtClean="0"/>
              <a:t>In the digital space.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213207" y="1223080"/>
            <a:ext cx="4216159" cy="2128851"/>
            <a:chOff x="1971051" y="1223080"/>
            <a:chExt cx="4216159" cy="212885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59432" y="1223080"/>
              <a:ext cx="1416654" cy="212885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776086" y="1223080"/>
              <a:ext cx="1411124" cy="212885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971051" y="1223080"/>
              <a:ext cx="1388381" cy="2128851"/>
            </a:xfrm>
            <a:prstGeom prst="rect">
              <a:avLst/>
            </a:prstGeom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14395" y="3232229"/>
            <a:ext cx="1299021" cy="193744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99604" y="5334000"/>
            <a:ext cx="927815" cy="139425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845118" y="3813334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Meso</a:t>
            </a:r>
            <a:endParaRPr lang="en-US" dirty="0" smtClean="0">
              <a:solidFill>
                <a:srgbClr val="FF0000"/>
              </a:solidFill>
              <a:latin typeface="黑体"/>
              <a:ea typeface="黑体"/>
              <a:cs typeface="黑体"/>
            </a:endParaRPr>
          </a:p>
          <a:p>
            <a:pPr algn="ctr"/>
            <a:r>
              <a:rPr lang="en-US" dirty="0" smtClean="0">
                <a:latin typeface="黑体"/>
                <a:ea typeface="黑体"/>
                <a:cs typeface="黑体"/>
              </a:rPr>
              <a:t>(Life Science)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899358" y="3834888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Meso</a:t>
            </a:r>
            <a:endParaRPr lang="en-US" altLang="zh-CN" dirty="0" smtClean="0">
              <a:solidFill>
                <a:srgbClr val="FF0000"/>
              </a:solidFill>
              <a:latin typeface="黑体"/>
              <a:ea typeface="黑体"/>
              <a:cs typeface="黑体"/>
            </a:endParaRPr>
          </a:p>
          <a:p>
            <a:pPr algn="ctr"/>
            <a:r>
              <a:rPr lang="en-US" dirty="0" smtClean="0">
                <a:latin typeface="黑体"/>
                <a:ea typeface="黑体"/>
                <a:cs typeface="黑体"/>
              </a:rPr>
              <a:t>(Architecture)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2253" y="3563707"/>
            <a:ext cx="7617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黑体"/>
                <a:ea typeface="黑体"/>
                <a:cs typeface="黑体"/>
              </a:rPr>
              <a:t>Many</a:t>
            </a:r>
          </a:p>
          <a:p>
            <a:pPr algn="ctr"/>
            <a:r>
              <a:rPr lang="en-US" altLang="zh-CN" dirty="0" smtClean="0">
                <a:latin typeface="黑体"/>
                <a:ea typeface="黑体"/>
                <a:cs typeface="黑体"/>
              </a:rPr>
              <a:t>Legal </a:t>
            </a:r>
          </a:p>
          <a:p>
            <a:pPr algn="ctr"/>
            <a:r>
              <a:rPr lang="en-US" altLang="zh-CN" dirty="0" smtClean="0">
                <a:latin typeface="黑体"/>
                <a:ea typeface="黑体"/>
                <a:cs typeface="黑体"/>
              </a:rPr>
              <a:t>Cases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6414" y="5666762"/>
            <a:ext cx="2146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Micro</a:t>
            </a:r>
            <a:endParaRPr lang="en-US" dirty="0" smtClean="0">
              <a:latin typeface="黑体"/>
              <a:ea typeface="黑体"/>
              <a:cs typeface="黑体"/>
            </a:endParaRPr>
          </a:p>
          <a:p>
            <a:pPr algn="ctr"/>
            <a:r>
              <a:rPr lang="en-US" dirty="0" smtClean="0">
                <a:latin typeface="黑体"/>
                <a:ea typeface="黑体"/>
                <a:cs typeface="黑体"/>
              </a:rPr>
              <a:t>(Math/Linguistic)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049570" y="1228452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Macro</a:t>
            </a:r>
          </a:p>
          <a:p>
            <a:pPr algn="ctr"/>
            <a:r>
              <a:rPr lang="en-US" dirty="0" smtClean="0">
                <a:latin typeface="黑体"/>
                <a:ea typeface="黑体"/>
                <a:cs typeface="黑体"/>
              </a:rPr>
              <a:t>(History/</a:t>
            </a:r>
          </a:p>
          <a:p>
            <a:pPr algn="ctr"/>
            <a:r>
              <a:rPr lang="en-US" dirty="0" smtClean="0">
                <a:latin typeface="黑体"/>
                <a:ea typeface="黑体"/>
                <a:cs typeface="黑体"/>
              </a:rPr>
              <a:t>Evolution)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1310053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373"/>
            <a:ext cx="8229600" cy="1143000"/>
          </a:xfrm>
        </p:spPr>
        <p:txBody>
          <a:bodyPr/>
          <a:lstStyle/>
          <a:p>
            <a:r>
              <a:rPr lang="en-US" altLang="zh-CN" dirty="0" smtClean="0"/>
              <a:t>Metaphors are foundational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6503847"/>
            <a:ext cx="7882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daveaquino.blogspot.com</a:t>
            </a:r>
            <a:r>
              <a:rPr lang="en-US" dirty="0"/>
              <a:t>/2009/11/mind-map-ontological-</a:t>
            </a:r>
            <a:r>
              <a:rPr lang="en-US" dirty="0" err="1"/>
              <a:t>metaphors.html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524000"/>
            <a:ext cx="83336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metaphor</a:t>
            </a:r>
            <a:r>
              <a:rPr lang="en-US" dirty="0"/>
              <a:t> is a figure of speech that identifies something as being the same as some </a:t>
            </a:r>
            <a:endParaRPr lang="en-US" dirty="0" smtClean="0"/>
          </a:p>
          <a:p>
            <a:r>
              <a:rPr lang="en-US" dirty="0" smtClean="0"/>
              <a:t>unrelated </a:t>
            </a:r>
            <a:r>
              <a:rPr lang="en-US" dirty="0"/>
              <a:t>thing for </a:t>
            </a:r>
            <a:r>
              <a:rPr lang="en-US" dirty="0">
                <a:hlinkClick r:id="rId2"/>
              </a:rPr>
              <a:t>rhetorical effect, thus highlighting the similarities between the two</a:t>
            </a:r>
            <a:r>
              <a:rPr lang="en-US" dirty="0" smtClean="0">
                <a:hlinkClick r:id="rId2"/>
              </a:rPr>
              <a:t>.</a:t>
            </a:r>
            <a:endParaRPr lang="en-US" dirty="0" smtClean="0"/>
          </a:p>
          <a:p>
            <a:r>
              <a:rPr lang="en-US" dirty="0" smtClean="0"/>
              <a:t>						definition on Wikipedia</a:t>
            </a:r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600" y="2667000"/>
            <a:ext cx="81612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Ontological : From Concrete objects to Abstract Symbols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Structural: From one system mapping to another system with similar structure.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Orientational</a:t>
            </a:r>
            <a:r>
              <a:rPr lang="en-US" dirty="0" smtClean="0"/>
              <a:t>:  comparing objects </a:t>
            </a:r>
            <a:r>
              <a:rPr lang="en-US" dirty="0" err="1" smtClean="0"/>
              <a:t>w.r.t</a:t>
            </a:r>
            <a:r>
              <a:rPr lang="en-US" dirty="0" smtClean="0"/>
              <a:t>. their spatial or temporal relative positions</a:t>
            </a:r>
          </a:p>
          <a:p>
            <a:pPr marL="3943350" lvl="8" indent="-285750">
              <a:buFont typeface="Arial"/>
              <a:buChar char="•"/>
            </a:pPr>
            <a:r>
              <a:rPr lang="en-US" dirty="0" smtClean="0"/>
              <a:t>From </a:t>
            </a:r>
            <a:r>
              <a:rPr lang="en-US" dirty="0" err="1" smtClean="0"/>
              <a:t>Lakoff</a:t>
            </a:r>
            <a:r>
              <a:rPr lang="en-US" dirty="0" smtClean="0"/>
              <a:t> and Johnson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3400" y="4343400"/>
            <a:ext cx="83103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When reading patents,</a:t>
            </a:r>
          </a:p>
          <a:p>
            <a:r>
              <a:rPr lang="en-US" sz="4000" dirty="0"/>
              <a:t>c</a:t>
            </a:r>
            <a:r>
              <a:rPr lang="en-US" sz="4000" dirty="0" smtClean="0"/>
              <a:t>lassify vocabulary in three categories!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06670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Inverted Pendulum &lt;&gt; Segway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1000" y="1219200"/>
            <a:ext cx="8458200" cy="1219200"/>
          </a:xfrm>
        </p:spPr>
        <p:txBody>
          <a:bodyPr/>
          <a:lstStyle/>
          <a:p>
            <a:r>
              <a:rPr lang="en-US" dirty="0"/>
              <a:t>An automatically balancing vehicle having a headroom monitor. </a:t>
            </a:r>
            <a:r>
              <a:rPr lang="is-IS" dirty="0"/>
              <a:t>…  US </a:t>
            </a:r>
            <a:r>
              <a:rPr lang="is-IS" dirty="0" smtClean="0"/>
              <a:t>Patent 6302230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438400"/>
            <a:ext cx="3333641" cy="3657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05400" y="2362200"/>
            <a:ext cx="1905000" cy="382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848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503847"/>
            <a:ext cx="7882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daveaquino.blogspot.com</a:t>
            </a:r>
            <a:r>
              <a:rPr lang="en-US" dirty="0"/>
              <a:t>/2009/11/mind-map-ontological-</a:t>
            </a:r>
            <a:r>
              <a:rPr lang="en-US" dirty="0" err="1"/>
              <a:t>metaphors.html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81000" y="3124200"/>
            <a:ext cx="8458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Arial"/>
                <a:cs typeface="Arial"/>
              </a:rPr>
              <a:t>How to manage all these conceptual metaphors?</a:t>
            </a:r>
            <a:endParaRPr lang="en-US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9472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Axiomatic Design Framework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290"/>
          <a:stretch/>
        </p:blipFill>
        <p:spPr>
          <a:xfrm rot="5400000">
            <a:off x="2016926" y="-492927"/>
            <a:ext cx="5181599" cy="86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954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ight Arrow 28"/>
          <p:cNvSpPr/>
          <p:nvPr/>
        </p:nvSpPr>
        <p:spPr bwMode="auto">
          <a:xfrm>
            <a:off x="397329" y="2575096"/>
            <a:ext cx="8534400" cy="83820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 w="139700" h="139700" prst="divot"/>
          </a:sp3d>
        </p:spPr>
        <p:txBody>
          <a:bodyPr/>
          <a:lstStyle/>
          <a:p>
            <a:pPr eaLnBrk="0" hangingPunct="0">
              <a:defRPr/>
            </a:pPr>
            <a:endParaRPr lang="en-US" sz="2000" b="1" dirty="0">
              <a:latin typeface="Verdana" pitchFamily="34" charset="0"/>
            </a:endParaRPr>
          </a:p>
        </p:txBody>
      </p:sp>
      <p:sp>
        <p:nvSpPr>
          <p:cNvPr id="6" name="Oval 4"/>
          <p:cNvSpPr>
            <a:spLocks noChangeArrowheads="1"/>
          </p:cNvSpPr>
          <p:nvPr/>
        </p:nvSpPr>
        <p:spPr bwMode="auto">
          <a:xfrm>
            <a:off x="685800" y="2117896"/>
            <a:ext cx="1260475" cy="1676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h="139700" prst="divot"/>
          </a:sp3d>
        </p:spPr>
        <p:txBody>
          <a:bodyPr wrap="none" lIns="91389" tIns="45694" rIns="91389" bIns="45694" anchor="ctr"/>
          <a:lstStyle/>
          <a:p>
            <a:pPr algn="ctr">
              <a:defRPr/>
            </a:pPr>
            <a:r>
              <a:rPr 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CV</a:t>
            </a:r>
            <a:endParaRPr 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2606" y="3715695"/>
            <a:ext cx="1846906" cy="2009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33947" y="3715695"/>
            <a:ext cx="1846906" cy="2009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65288" y="3715695"/>
            <a:ext cx="1846906" cy="2009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96628" y="3715695"/>
            <a:ext cx="1846906" cy="2009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" name="Right Arrow 60"/>
          <p:cNvSpPr/>
          <p:nvPr/>
        </p:nvSpPr>
        <p:spPr>
          <a:xfrm>
            <a:off x="3728247" y="3791895"/>
            <a:ext cx="1600200" cy="473317"/>
          </a:xfrm>
          <a:prstGeom prst="rightArrow">
            <a:avLst/>
          </a:prstGeom>
          <a:solidFill>
            <a:srgbClr val="604A7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6600"/>
                </a:solidFill>
              </a:rPr>
              <a:t>Structure</a:t>
            </a:r>
            <a:endParaRPr lang="en-US" b="1" dirty="0">
              <a:solidFill>
                <a:srgbClr val="006600"/>
              </a:solidFill>
            </a:endParaRPr>
          </a:p>
        </p:txBody>
      </p:sp>
      <p:sp>
        <p:nvSpPr>
          <p:cNvPr id="65" name="Right Arrow 64"/>
          <p:cNvSpPr/>
          <p:nvPr/>
        </p:nvSpPr>
        <p:spPr>
          <a:xfrm>
            <a:off x="1616529" y="3791895"/>
            <a:ext cx="1600200" cy="473317"/>
          </a:xfrm>
          <a:prstGeom prst="rightArrow">
            <a:avLst/>
          </a:prstGeom>
          <a:solidFill>
            <a:srgbClr val="604A7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Structure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66" name="Right Arrow 65"/>
          <p:cNvSpPr/>
          <p:nvPr/>
        </p:nvSpPr>
        <p:spPr>
          <a:xfrm>
            <a:off x="5883729" y="3791895"/>
            <a:ext cx="1600200" cy="473317"/>
          </a:xfrm>
          <a:prstGeom prst="rightArrow">
            <a:avLst/>
          </a:prstGeom>
          <a:solidFill>
            <a:srgbClr val="604A7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00FF"/>
                </a:solidFill>
              </a:rPr>
              <a:t>Structure</a:t>
            </a:r>
            <a:endParaRPr lang="en-US" b="1" dirty="0">
              <a:solidFill>
                <a:srgbClr val="0000FF"/>
              </a:solidFill>
            </a:endParaRPr>
          </a:p>
        </p:txBody>
      </p:sp>
      <p:grpSp>
        <p:nvGrpSpPr>
          <p:cNvPr id="3" name="Group 50"/>
          <p:cNvGrpSpPr/>
          <p:nvPr/>
        </p:nvGrpSpPr>
        <p:grpSpPr>
          <a:xfrm>
            <a:off x="2024688" y="2081684"/>
            <a:ext cx="4966182" cy="685800"/>
            <a:chOff x="2046459" y="2658533"/>
            <a:chExt cx="4966182" cy="685800"/>
          </a:xfrm>
        </p:grpSpPr>
        <p:pic>
          <p:nvPicPr>
            <p:cNvPr id="39" name="Picture 3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6459" y="2658533"/>
              <a:ext cx="726141" cy="685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1006" y="2658533"/>
              <a:ext cx="726141" cy="685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1" name="Picture 3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6500" y="2658533"/>
              <a:ext cx="726141" cy="685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IDT framework: </a:t>
            </a:r>
            <a:r>
              <a:rPr lang="en-US" b="1" dirty="0" smtClean="0"/>
              <a:t>structured abstraction</a:t>
            </a:r>
            <a:endParaRPr lang="en-US" b="1" dirty="0"/>
          </a:p>
        </p:txBody>
      </p:sp>
      <p:grpSp>
        <p:nvGrpSpPr>
          <p:cNvPr id="4" name="Group 47"/>
          <p:cNvGrpSpPr/>
          <p:nvPr/>
        </p:nvGrpSpPr>
        <p:grpSpPr>
          <a:xfrm>
            <a:off x="1770517" y="2117896"/>
            <a:ext cx="2301875" cy="1810303"/>
            <a:chOff x="1792288" y="2851150"/>
            <a:chExt cx="2301875" cy="1810303"/>
          </a:xfrm>
        </p:grpSpPr>
        <p:sp>
          <p:nvSpPr>
            <p:cNvPr id="7" name="Oval 5"/>
            <p:cNvSpPr>
              <a:spLocks noChangeArrowheads="1"/>
            </p:cNvSpPr>
            <p:nvPr/>
          </p:nvSpPr>
          <p:spPr bwMode="auto">
            <a:xfrm>
              <a:off x="2833688" y="2851150"/>
              <a:ext cx="1260475" cy="1676400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39700" h="139700" prst="divot"/>
            </a:sp3d>
          </p:spPr>
          <p:txBody>
            <a:bodyPr wrap="none" lIns="91389" tIns="45694" rIns="91389" bIns="45694" anchor="ctr"/>
            <a:lstStyle/>
            <a:p>
              <a:pPr algn="ctr"/>
              <a:r>
                <a:rPr lang="en-US" sz="6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FR</a:t>
              </a:r>
            </a:p>
          </p:txBody>
        </p:sp>
        <p:cxnSp>
          <p:nvCxnSpPr>
            <p:cNvPr id="13" name="AutoShape 12"/>
            <p:cNvCxnSpPr>
              <a:cxnSpLocks noChangeShapeType="1"/>
              <a:stCxn id="6" idx="6"/>
              <a:endCxn id="7" idx="2"/>
            </p:cNvCxnSpPr>
            <p:nvPr/>
          </p:nvCxnSpPr>
          <p:spPr bwMode="auto">
            <a:xfrm>
              <a:off x="1968046" y="3689350"/>
              <a:ext cx="865642" cy="0"/>
            </a:xfrm>
            <a:prstGeom prst="straightConnector1">
              <a:avLst/>
            </a:prstGeom>
            <a:noFill/>
            <a:ln w="76200">
              <a:solidFill>
                <a:srgbClr val="C00000"/>
              </a:solidFill>
              <a:miter lim="800000"/>
              <a:headEnd/>
              <a:tailEnd type="triangle" w="med" len="med"/>
            </a:ln>
          </p:spPr>
        </p:cxnSp>
        <p:sp>
          <p:nvSpPr>
            <p:cNvPr id="16" name="Text Box 15"/>
            <p:cNvSpPr txBox="1">
              <a:spLocks noChangeArrowheads="1"/>
            </p:cNvSpPr>
            <p:nvPr/>
          </p:nvSpPr>
          <p:spPr bwMode="auto">
            <a:xfrm>
              <a:off x="1792288" y="3876675"/>
              <a:ext cx="1157287" cy="7847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389" tIns="45694" rIns="91389" bIns="45694">
              <a:spAutoFit/>
            </a:bodyPr>
            <a:lstStyle/>
            <a:p>
              <a:pPr algn="ctr"/>
              <a:r>
                <a:rPr lang="en-US" sz="1700" b="1" dirty="0" smtClean="0"/>
                <a:t>Mapping</a:t>
              </a:r>
            </a:p>
            <a:p>
              <a:pPr algn="ctr"/>
              <a:r>
                <a:rPr lang="en-US" sz="1400" b="1" i="1" dirty="0" smtClean="0"/>
                <a:t>(Assign Functions)</a:t>
              </a:r>
              <a:endParaRPr lang="en-US" sz="1400" b="1" i="1" dirty="0"/>
            </a:p>
          </p:txBody>
        </p:sp>
      </p:grpSp>
      <p:grpSp>
        <p:nvGrpSpPr>
          <p:cNvPr id="5" name="Group 48"/>
          <p:cNvGrpSpPr/>
          <p:nvPr/>
        </p:nvGrpSpPr>
        <p:grpSpPr>
          <a:xfrm>
            <a:off x="3897767" y="2117896"/>
            <a:ext cx="2300287" cy="1810303"/>
            <a:chOff x="3919538" y="2851150"/>
            <a:chExt cx="2300287" cy="1810303"/>
          </a:xfrm>
        </p:grpSpPr>
        <p:sp>
          <p:nvSpPr>
            <p:cNvPr id="8" name="Oval 6"/>
            <p:cNvSpPr>
              <a:spLocks noChangeArrowheads="1"/>
            </p:cNvSpPr>
            <p:nvPr/>
          </p:nvSpPr>
          <p:spPr bwMode="auto">
            <a:xfrm>
              <a:off x="4959350" y="2851150"/>
              <a:ext cx="1260475" cy="1676400"/>
            </a:xfrm>
            <a:prstGeom prst="ellipse">
              <a:avLst/>
            </a:prstGeom>
            <a:solidFill>
              <a:srgbClr val="007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39700" h="139700" prst="divot"/>
            </a:sp3d>
          </p:spPr>
          <p:txBody>
            <a:bodyPr wrap="none" lIns="91389" tIns="45694" rIns="91389" bIns="45694" anchor="ctr"/>
            <a:lstStyle/>
            <a:p>
              <a:pPr algn="ctr"/>
              <a:r>
                <a:rPr lang="en-US" sz="60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DC</a:t>
              </a:r>
              <a:endPara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4" name="AutoShape 13"/>
            <p:cNvCxnSpPr>
              <a:cxnSpLocks noChangeShapeType="1"/>
              <a:endCxn id="8" idx="2"/>
            </p:cNvCxnSpPr>
            <p:nvPr/>
          </p:nvCxnSpPr>
          <p:spPr bwMode="auto">
            <a:xfrm>
              <a:off x="4069975" y="3689350"/>
              <a:ext cx="889375" cy="0"/>
            </a:xfrm>
            <a:prstGeom prst="straightConnector1">
              <a:avLst/>
            </a:prstGeom>
            <a:noFill/>
            <a:ln w="76200">
              <a:solidFill>
                <a:srgbClr val="006600"/>
              </a:solidFill>
              <a:miter lim="800000"/>
              <a:headEnd/>
              <a:tailEnd type="triangle" w="med" len="med"/>
            </a:ln>
          </p:spPr>
        </p:cxnSp>
        <p:sp>
          <p:nvSpPr>
            <p:cNvPr id="17" name="Text Box 15"/>
            <p:cNvSpPr txBox="1">
              <a:spLocks noChangeArrowheads="1"/>
            </p:cNvSpPr>
            <p:nvPr/>
          </p:nvSpPr>
          <p:spPr bwMode="auto">
            <a:xfrm>
              <a:off x="3919538" y="3876675"/>
              <a:ext cx="1157287" cy="7847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389" tIns="45694" rIns="91389" bIns="45694">
              <a:spAutoFit/>
            </a:bodyPr>
            <a:lstStyle/>
            <a:p>
              <a:pPr algn="ctr"/>
              <a:r>
                <a:rPr lang="en-US" sz="1700" b="1" dirty="0" smtClean="0"/>
                <a:t>Mapping</a:t>
              </a:r>
            </a:p>
            <a:p>
              <a:pPr algn="ctr"/>
              <a:r>
                <a:rPr lang="en-US" sz="1400" b="1" i="1" dirty="0" smtClean="0"/>
                <a:t>(Ideate Concepts)</a:t>
              </a:r>
              <a:endParaRPr lang="en-US" sz="1400" b="1" i="1" dirty="0"/>
            </a:p>
          </p:txBody>
        </p:sp>
      </p:grpSp>
      <p:grpSp>
        <p:nvGrpSpPr>
          <p:cNvPr id="10" name="Group 49"/>
          <p:cNvGrpSpPr/>
          <p:nvPr/>
        </p:nvGrpSpPr>
        <p:grpSpPr>
          <a:xfrm>
            <a:off x="6043423" y="2117896"/>
            <a:ext cx="2278706" cy="1815065"/>
            <a:chOff x="6065194" y="2851150"/>
            <a:chExt cx="2278706" cy="1815065"/>
          </a:xfrm>
        </p:grpSpPr>
        <p:sp>
          <p:nvSpPr>
            <p:cNvPr id="9" name="Oval 7"/>
            <p:cNvSpPr>
              <a:spLocks noChangeArrowheads="1"/>
            </p:cNvSpPr>
            <p:nvPr/>
          </p:nvSpPr>
          <p:spPr bwMode="auto">
            <a:xfrm>
              <a:off x="7086600" y="2851150"/>
              <a:ext cx="1257300" cy="16764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39700" h="139700" prst="divot"/>
            </a:sp3d>
          </p:spPr>
          <p:txBody>
            <a:bodyPr wrap="none" lIns="91389" tIns="45694" rIns="91389" bIns="45694" anchor="ctr"/>
            <a:lstStyle/>
            <a:p>
              <a:pPr algn="ctr">
                <a:defRPr/>
              </a:pPr>
              <a:r>
                <a:rPr lang="en-US" sz="6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PV</a:t>
              </a:r>
            </a:p>
          </p:txBody>
        </p:sp>
        <p:cxnSp>
          <p:nvCxnSpPr>
            <p:cNvPr id="15" name="AutoShape 14"/>
            <p:cNvCxnSpPr>
              <a:cxnSpLocks noChangeShapeType="1"/>
              <a:stCxn id="8" idx="6"/>
              <a:endCxn id="9" idx="2"/>
            </p:cNvCxnSpPr>
            <p:nvPr/>
          </p:nvCxnSpPr>
          <p:spPr bwMode="auto">
            <a:xfrm flipV="1">
              <a:off x="6219825" y="3689350"/>
              <a:ext cx="866775" cy="9053"/>
            </a:xfrm>
            <a:prstGeom prst="straightConnector1">
              <a:avLst/>
            </a:prstGeom>
            <a:noFill/>
            <a:ln w="76200">
              <a:solidFill>
                <a:srgbClr val="000099"/>
              </a:solidFill>
              <a:miter lim="800000"/>
              <a:headEnd/>
              <a:tailEnd type="triangle" w="med" len="med"/>
            </a:ln>
          </p:spPr>
        </p:cxnSp>
        <p:sp>
          <p:nvSpPr>
            <p:cNvPr id="18" name="Text Box 15"/>
            <p:cNvSpPr txBox="1">
              <a:spLocks noChangeArrowheads="1"/>
            </p:cNvSpPr>
            <p:nvPr/>
          </p:nvSpPr>
          <p:spPr bwMode="auto">
            <a:xfrm>
              <a:off x="6065194" y="3881437"/>
              <a:ext cx="1193800" cy="7847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389" tIns="45694" rIns="91389" bIns="45694">
              <a:spAutoFit/>
            </a:bodyPr>
            <a:lstStyle/>
            <a:p>
              <a:pPr algn="ctr"/>
              <a:r>
                <a:rPr lang="en-US" sz="1700" b="1" dirty="0" smtClean="0"/>
                <a:t>Mapping</a:t>
              </a:r>
            </a:p>
            <a:p>
              <a:pPr algn="ctr"/>
              <a:r>
                <a:rPr lang="en-US" sz="1400" b="1" i="1" dirty="0" smtClean="0"/>
                <a:t>(Optimize Parameters)</a:t>
              </a:r>
              <a:endParaRPr lang="en-US" sz="1700" b="1" i="1" dirty="0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1488339" y="1353495"/>
            <a:ext cx="1802095" cy="6832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soft" dir="tl">
              <a:rot lat="0" lon="0" rev="0"/>
            </a:lightRig>
          </a:scene3d>
          <a:sp3d>
            <a:bevelT prst="angle"/>
          </a:sp3d>
        </p:spPr>
        <p:txBody>
          <a:bodyPr wrap="none" lIns="91440" tIns="45720" rIns="91440" bIns="45720">
            <a:spAutoFit/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lnSpc>
                <a:spcPct val="80000"/>
              </a:lnSpc>
            </a:pPr>
            <a:r>
              <a:rPr lang="en-US" sz="2400" b="1" cap="none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Functional</a:t>
            </a:r>
          </a:p>
          <a:p>
            <a:pPr algn="ctr">
              <a:lnSpc>
                <a:spcPct val="80000"/>
              </a:lnSpc>
            </a:pPr>
            <a:r>
              <a:rPr lang="en-US" sz="24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Design</a:t>
            </a:r>
            <a:endParaRPr lang="en-US" sz="2400" b="1" cap="none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593745" y="1358432"/>
            <a:ext cx="1923924" cy="6832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00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soft" dir="tl">
              <a:rot lat="0" lon="0" rev="0"/>
            </a:lightRig>
          </a:scene3d>
          <a:sp3d>
            <a:bevelT prst="angle"/>
          </a:sp3d>
        </p:spPr>
        <p:txBody>
          <a:bodyPr wrap="none" lIns="91440" tIns="45720" rIns="91440" bIns="45720">
            <a:spAutoFit/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lnSpc>
                <a:spcPct val="80000"/>
              </a:lnSpc>
            </a:pPr>
            <a:r>
              <a:rPr lang="en-US" sz="2400" b="1" cap="none" spc="50" dirty="0" smtClean="0">
                <a:ln w="11430"/>
                <a:solidFill>
                  <a:srgbClr val="0066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Conceptual</a:t>
            </a:r>
          </a:p>
          <a:p>
            <a:pPr algn="ctr">
              <a:lnSpc>
                <a:spcPct val="80000"/>
              </a:lnSpc>
            </a:pPr>
            <a:r>
              <a:rPr lang="en-US" sz="2400" b="1" spc="50" dirty="0" smtClean="0">
                <a:ln w="11430"/>
                <a:solidFill>
                  <a:srgbClr val="0066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Design</a:t>
            </a:r>
            <a:endParaRPr lang="en-US" sz="2400" b="1" cap="none" spc="50" dirty="0">
              <a:ln w="11430"/>
              <a:solidFill>
                <a:srgbClr val="0066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880059" y="1358432"/>
            <a:ext cx="1411413" cy="6832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0099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/>
            <a:lightRig rig="soft" dir="tl">
              <a:rot lat="0" lon="0" rev="0"/>
            </a:lightRig>
          </a:scene3d>
          <a:sp3d>
            <a:bevelT prst="angle"/>
          </a:sp3d>
        </p:spPr>
        <p:txBody>
          <a:bodyPr wrap="none" lIns="91440" tIns="45720" rIns="91440" bIns="45720">
            <a:spAutoFit/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lnSpc>
                <a:spcPct val="80000"/>
              </a:lnSpc>
            </a:pPr>
            <a:r>
              <a:rPr lang="en-US" sz="2400" b="1" cap="none" spc="50" dirty="0" smtClean="0">
                <a:ln w="11430"/>
                <a:solidFill>
                  <a:srgbClr val="0033CC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Technical</a:t>
            </a:r>
          </a:p>
          <a:p>
            <a:pPr algn="ctr">
              <a:lnSpc>
                <a:spcPct val="80000"/>
              </a:lnSpc>
            </a:pPr>
            <a:r>
              <a:rPr lang="en-US" sz="2400" b="1" spc="50" dirty="0" smtClean="0">
                <a:ln w="11430"/>
                <a:solidFill>
                  <a:srgbClr val="0033CC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Design</a:t>
            </a:r>
            <a:endParaRPr lang="en-US" sz="2400" b="1" cap="none" spc="50" dirty="0">
              <a:ln w="11430"/>
              <a:solidFill>
                <a:srgbClr val="0033CC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948488" y="2203149"/>
            <a:ext cx="85472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i="1" dirty="0" smtClean="0"/>
              <a:t>Evaluate</a:t>
            </a:r>
          </a:p>
          <a:p>
            <a:pPr algn="ctr">
              <a:lnSpc>
                <a:spcPct val="80000"/>
              </a:lnSpc>
            </a:pPr>
            <a:r>
              <a:rPr lang="en-US" sz="1400" i="1" dirty="0" smtClean="0"/>
              <a:t>&amp; Iterate</a:t>
            </a:r>
            <a:endParaRPr lang="en-US" sz="1400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4073035" y="2194096"/>
            <a:ext cx="85472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i="1" dirty="0" smtClean="0"/>
              <a:t>Evaluate</a:t>
            </a:r>
          </a:p>
          <a:p>
            <a:pPr algn="ctr">
              <a:lnSpc>
                <a:spcPct val="80000"/>
              </a:lnSpc>
            </a:pPr>
            <a:r>
              <a:rPr lang="en-US" sz="1400" i="1" dirty="0" smtClean="0"/>
              <a:t>&amp; Iterate</a:t>
            </a:r>
            <a:endParaRPr lang="en-US" sz="1400" i="1" dirty="0"/>
          </a:p>
        </p:txBody>
      </p:sp>
      <p:sp>
        <p:nvSpPr>
          <p:cNvPr id="57" name="TextBox 56"/>
          <p:cNvSpPr txBox="1"/>
          <p:nvPr/>
        </p:nvSpPr>
        <p:spPr>
          <a:xfrm>
            <a:off x="6197582" y="2185043"/>
            <a:ext cx="85472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i="1" dirty="0" smtClean="0"/>
              <a:t>Evaluate</a:t>
            </a:r>
          </a:p>
          <a:p>
            <a:pPr algn="ctr">
              <a:lnSpc>
                <a:spcPct val="80000"/>
              </a:lnSpc>
            </a:pPr>
            <a:r>
              <a:rPr lang="en-US" sz="1400" i="1" dirty="0" smtClean="0"/>
              <a:t>&amp; Iterate</a:t>
            </a:r>
            <a:endParaRPr lang="en-US" sz="1400" i="1" dirty="0"/>
          </a:p>
        </p:txBody>
      </p:sp>
      <p:sp>
        <p:nvSpPr>
          <p:cNvPr id="58" name="Rectangle 57"/>
          <p:cNvSpPr/>
          <p:nvPr/>
        </p:nvSpPr>
        <p:spPr>
          <a:xfrm rot="19539959">
            <a:off x="243288" y="1938281"/>
            <a:ext cx="112659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2000" b="1" cap="none" spc="-10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Upstream</a:t>
            </a:r>
            <a:endParaRPr lang="en-US" sz="2000" b="1" cap="none" spc="-10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9" name="Rectangle 58"/>
          <p:cNvSpPr/>
          <p:nvPr/>
        </p:nvSpPr>
        <p:spPr>
          <a:xfrm rot="19539959">
            <a:off x="7233469" y="1920054"/>
            <a:ext cx="142551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2000" b="1" cap="none" spc="-10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Downstream</a:t>
            </a:r>
            <a:endParaRPr lang="en-US" sz="2000" b="1" cap="none" spc="-10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67" name="Right Arrow 66"/>
          <p:cNvSpPr/>
          <p:nvPr/>
        </p:nvSpPr>
        <p:spPr>
          <a:xfrm>
            <a:off x="4648200" y="5620695"/>
            <a:ext cx="1600200" cy="473317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200" b="1" i="1" dirty="0" smtClean="0"/>
              <a:t>Actionable</a:t>
            </a:r>
            <a:endParaRPr lang="en-US" sz="1200" b="1" i="1" dirty="0"/>
          </a:p>
        </p:txBody>
      </p:sp>
      <p:sp>
        <p:nvSpPr>
          <p:cNvPr id="68" name="Right Arrow 67"/>
          <p:cNvSpPr/>
          <p:nvPr/>
        </p:nvSpPr>
        <p:spPr>
          <a:xfrm flipH="1">
            <a:off x="2801294" y="5620695"/>
            <a:ext cx="1600200" cy="473317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i="1" dirty="0" smtClean="0"/>
              <a:t>Conceptual</a:t>
            </a:r>
            <a:endParaRPr lang="en-US" sz="1200" b="1" i="1" dirty="0"/>
          </a:p>
        </p:txBody>
      </p:sp>
      <p:grpSp>
        <p:nvGrpSpPr>
          <p:cNvPr id="11" name="Group 70"/>
          <p:cNvGrpSpPr/>
          <p:nvPr/>
        </p:nvGrpSpPr>
        <p:grpSpPr>
          <a:xfrm>
            <a:off x="4285305" y="4096695"/>
            <a:ext cx="473317" cy="2340317"/>
            <a:chOff x="4267199" y="4127632"/>
            <a:chExt cx="473317" cy="2340317"/>
          </a:xfrm>
          <a:solidFill>
            <a:schemeClr val="accent6">
              <a:lumMod val="50000"/>
            </a:schemeClr>
          </a:solidFill>
        </p:grpSpPr>
        <p:sp>
          <p:nvSpPr>
            <p:cNvPr id="69" name="Right Arrow 68"/>
            <p:cNvSpPr/>
            <p:nvPr/>
          </p:nvSpPr>
          <p:spPr>
            <a:xfrm rot="5400000">
              <a:off x="3703758" y="5431190"/>
              <a:ext cx="1600200" cy="473317"/>
            </a:xfrm>
            <a:prstGeom prst="rightArrow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b="1" i="1" dirty="0" smtClean="0"/>
                <a:t>Specific</a:t>
              </a:r>
              <a:endParaRPr lang="en-US" sz="1200" b="1" i="1" dirty="0"/>
            </a:p>
          </p:txBody>
        </p:sp>
        <p:sp>
          <p:nvSpPr>
            <p:cNvPr id="70" name="Right Arrow 69"/>
            <p:cNvSpPr/>
            <p:nvPr/>
          </p:nvSpPr>
          <p:spPr>
            <a:xfrm rot="5400000" flipH="1">
              <a:off x="3703758" y="4691073"/>
              <a:ext cx="1600200" cy="473317"/>
            </a:xfrm>
            <a:prstGeom prst="rightArrow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b="1" i="1" dirty="0" smtClean="0"/>
                <a:t>General</a:t>
              </a:r>
              <a:endParaRPr lang="en-US" sz="1200" b="1" i="1" dirty="0"/>
            </a:p>
          </p:txBody>
        </p:sp>
      </p:grpSp>
      <p:pic>
        <p:nvPicPr>
          <p:cNvPr id="72" name="Picture 2"/>
          <p:cNvPicPr>
            <a:picLocks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18159" y="4953000"/>
            <a:ext cx="60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0" name="Right Arrow 59"/>
          <p:cNvSpPr/>
          <p:nvPr/>
        </p:nvSpPr>
        <p:spPr>
          <a:xfrm rot="5400000" flipV="1">
            <a:off x="587420" y="4681159"/>
            <a:ext cx="1447800" cy="485590"/>
          </a:xfrm>
          <a:prstGeom prst="rightArrow">
            <a:avLst/>
          </a:prstGeom>
          <a:solidFill>
            <a:srgbClr val="604A7B">
              <a:alpha val="69804"/>
            </a:srgbClr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Abstraction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62" name="Right Arrow 61"/>
          <p:cNvSpPr/>
          <p:nvPr/>
        </p:nvSpPr>
        <p:spPr>
          <a:xfrm rot="5400000" flipV="1">
            <a:off x="2721293" y="4681159"/>
            <a:ext cx="1447800" cy="485590"/>
          </a:xfrm>
          <a:prstGeom prst="rightArrow">
            <a:avLst/>
          </a:prstGeom>
          <a:solidFill>
            <a:srgbClr val="604A7B">
              <a:alpha val="69804"/>
            </a:srgbClr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6600"/>
                </a:solidFill>
              </a:rPr>
              <a:t>Abstraction</a:t>
            </a:r>
            <a:endParaRPr lang="en-US" b="1" dirty="0">
              <a:solidFill>
                <a:srgbClr val="006600"/>
              </a:solidFill>
            </a:endParaRPr>
          </a:p>
        </p:txBody>
      </p:sp>
      <p:sp>
        <p:nvSpPr>
          <p:cNvPr id="63" name="Right Arrow 62"/>
          <p:cNvSpPr/>
          <p:nvPr/>
        </p:nvSpPr>
        <p:spPr>
          <a:xfrm rot="5400000" flipV="1">
            <a:off x="4855166" y="4681159"/>
            <a:ext cx="1447800" cy="485590"/>
          </a:xfrm>
          <a:prstGeom prst="rightArrow">
            <a:avLst/>
          </a:prstGeom>
          <a:solidFill>
            <a:srgbClr val="604A7B">
              <a:alpha val="69804"/>
            </a:srgbClr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00FF"/>
                </a:solidFill>
              </a:rPr>
              <a:t>Abstraction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64" name="Right Arrow 63"/>
          <p:cNvSpPr/>
          <p:nvPr/>
        </p:nvSpPr>
        <p:spPr>
          <a:xfrm rot="5400000" flipV="1">
            <a:off x="6989039" y="4681159"/>
            <a:ext cx="1447800" cy="485590"/>
          </a:xfrm>
          <a:prstGeom prst="rightArrow">
            <a:avLst/>
          </a:prstGeom>
          <a:solidFill>
            <a:srgbClr val="604A7B">
              <a:alpha val="69804"/>
            </a:srgbClr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Abstraction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4294967295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2755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1" grpId="0" animBg="1"/>
      <p:bldP spid="65" grpId="0" animBg="1"/>
      <p:bldP spid="66" grpId="0" animBg="1"/>
      <p:bldP spid="42" grpId="0" animBg="1"/>
      <p:bldP spid="43" grpId="0" animBg="1"/>
      <p:bldP spid="44" grpId="0" animBg="1"/>
      <p:bldP spid="67" grpId="0" animBg="1"/>
      <p:bldP spid="68" grpId="0" animBg="1"/>
      <p:bldP spid="62" grpId="0" animBg="1"/>
      <p:bldP spid="63" grpId="0" animBg="1"/>
      <p:bldP spid="6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Paper comparing TRIZ &amp; Axiomatic Design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219200"/>
            <a:ext cx="6781800" cy="577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911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>
                <a:latin typeface="Heiti TC Light"/>
                <a:ea typeface="Heiti TC Light"/>
                <a:cs typeface="Heiti TC Light"/>
              </a:rPr>
              <a:t>学习报告的文字内容可被机器精读</a:t>
            </a:r>
            <a:endParaRPr lang="en-US" b="1" dirty="0">
              <a:latin typeface="Heiti TC Light"/>
              <a:ea typeface="Heiti TC Light"/>
              <a:cs typeface="Heiti TC 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57600" y="3581400"/>
            <a:ext cx="518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http://</a:t>
            </a:r>
            <a:r>
              <a:rPr lang="en-US" sz="2400" dirty="0" err="1" smtClean="0">
                <a:solidFill>
                  <a:srgbClr val="FF0000"/>
                </a:solidFill>
              </a:rPr>
              <a:t>toyhouse.ie.tsinghua.edu.cn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12" name="Content Placeholder 11" descr="Untitled 2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7" b="6637"/>
          <a:stretch>
            <a:fillRect/>
          </a:stretch>
        </p:blipFill>
        <p:spPr>
          <a:xfrm>
            <a:off x="-76200" y="1143000"/>
            <a:ext cx="9204512" cy="5638800"/>
          </a:xfrm>
        </p:spPr>
      </p:pic>
    </p:spTree>
    <p:extLst>
      <p:ext uri="{BB962C8B-B14F-4D97-AF65-F5344CB8AC3E}">
        <p14:creationId xmlns:p14="http://schemas.microsoft.com/office/powerpoint/2010/main" val="2430107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373"/>
            <a:ext cx="8229600" cy="1143000"/>
          </a:xfrm>
        </p:spPr>
        <p:txBody>
          <a:bodyPr/>
          <a:lstStyle/>
          <a:p>
            <a:r>
              <a:rPr lang="en-US" altLang="zh-CN" dirty="0" smtClean="0"/>
              <a:t>Natural Language Processing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6096000"/>
            <a:ext cx="74943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www.ibtimes.com</a:t>
            </a:r>
            <a:r>
              <a:rPr lang="en-US" sz="1400" dirty="0"/>
              <a:t>/apples-siri-google-now-cortana-have-serious-competition-hound-1948313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447800"/>
            <a:ext cx="5668128" cy="443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68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373"/>
            <a:ext cx="8229600" cy="1143000"/>
          </a:xfrm>
        </p:spPr>
        <p:txBody>
          <a:bodyPr/>
          <a:lstStyle/>
          <a:p>
            <a:r>
              <a:rPr lang="zh-CN" altLang="en-US" dirty="0" smtClean="0">
                <a:latin typeface="Heiti TC Light"/>
                <a:ea typeface="Heiti TC Light"/>
                <a:cs typeface="Heiti TC Light"/>
              </a:rPr>
              <a:t>中文自然语言处理</a:t>
            </a:r>
            <a:endParaRPr lang="en-US" dirty="0">
              <a:latin typeface="Heiti TC Light"/>
              <a:ea typeface="Heiti TC Light"/>
              <a:cs typeface="Heiti TC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52800" y="5562600"/>
            <a:ext cx="228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dirty="0" smtClean="0">
                <a:latin typeface="Heiti TC Light"/>
                <a:ea typeface="Heiti TC Light"/>
                <a:cs typeface="Heiti TC Light"/>
                <a:hlinkClick r:id="rId2"/>
              </a:rPr>
              <a:t>产品体验</a:t>
            </a:r>
            <a:endParaRPr lang="en-US" sz="4000" dirty="0">
              <a:latin typeface="Heiti TC Light"/>
              <a:ea typeface="Heiti TC Light"/>
              <a:cs typeface="Heiti TC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447800"/>
            <a:ext cx="6705600" cy="406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68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黑体"/>
                <a:ea typeface="黑体"/>
                <a:cs typeface="黑体"/>
              </a:rPr>
              <a:t>30</a:t>
            </a:r>
            <a:r>
              <a:rPr lang="zh-CN" altLang="en-US" dirty="0" smtClean="0">
                <a:latin typeface="黑体"/>
                <a:ea typeface="黑体"/>
                <a:cs typeface="黑体"/>
              </a:rPr>
              <a:t>年后的预言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3815155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Incommensurability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382000" cy="177733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Heiti TC Light"/>
                <a:ea typeface="Heiti TC Light"/>
                <a:cs typeface="Heiti TC Light"/>
              </a:rPr>
              <a:t>建立统一词汇的重要性</a:t>
            </a:r>
            <a:endParaRPr lang="en-US" altLang="zh-CN" dirty="0" smtClean="0">
              <a:latin typeface="Heiti TC Light"/>
              <a:ea typeface="Heiti TC Light"/>
              <a:cs typeface="Heiti TC Light"/>
            </a:endParaRPr>
          </a:p>
          <a:p>
            <a:r>
              <a:rPr lang="zh-CN" altLang="en-US" dirty="0" smtClean="0">
                <a:latin typeface="Heiti TC Light"/>
                <a:ea typeface="Heiti TC Light"/>
                <a:cs typeface="Heiti TC Light"/>
              </a:rPr>
              <a:t>范式转移所需的新语言：波粒二象性、</a:t>
            </a:r>
            <a:endParaRPr lang="en-US" altLang="zh-CN" dirty="0" smtClean="0">
              <a:latin typeface="Heiti TC Light"/>
              <a:ea typeface="Heiti TC Light"/>
              <a:cs typeface="Heiti TC Light"/>
            </a:endParaRPr>
          </a:p>
          <a:p>
            <a:pPr marL="0" indent="0">
              <a:buNone/>
            </a:pPr>
            <a:r>
              <a:rPr lang="en-US" altLang="zh-CN" dirty="0">
                <a:latin typeface="Heiti TC Light"/>
                <a:ea typeface="Heiti TC Light"/>
                <a:cs typeface="Heiti TC Light"/>
              </a:rPr>
              <a:t> </a:t>
            </a:r>
            <a:r>
              <a:rPr lang="en-US" altLang="zh-CN" dirty="0" smtClean="0">
                <a:latin typeface="Heiti TC Light"/>
                <a:ea typeface="Heiti TC Light"/>
                <a:cs typeface="Heiti TC Light"/>
              </a:rPr>
              <a:t>                                           </a:t>
            </a:r>
            <a:r>
              <a:rPr lang="zh-CN" altLang="en-US" dirty="0" smtClean="0">
                <a:latin typeface="Heiti TC Light"/>
                <a:ea typeface="Heiti TC Light"/>
                <a:cs typeface="Heiti TC Light"/>
              </a:rPr>
              <a:t>“量子”力学</a:t>
            </a:r>
            <a:endParaRPr lang="en-US" altLang="zh-CN" dirty="0" smtClean="0">
              <a:latin typeface="Heiti TC Light"/>
              <a:ea typeface="Heiti TC Light"/>
              <a:cs typeface="Heiti TC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0" y="3601440"/>
            <a:ext cx="29591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355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黑体"/>
                <a:ea typeface="黑体"/>
                <a:cs typeface="黑体"/>
              </a:rPr>
              <a:t>30</a:t>
            </a:r>
            <a:r>
              <a:rPr lang="zh-CN" altLang="en-US" dirty="0" smtClean="0">
                <a:latin typeface="黑体"/>
                <a:ea typeface="黑体"/>
                <a:cs typeface="黑体"/>
              </a:rPr>
              <a:t>年内不可能发生的事？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349" r="-300"/>
          <a:stretch/>
        </p:blipFill>
        <p:spPr>
          <a:xfrm>
            <a:off x="181414" y="2102644"/>
            <a:ext cx="7410095" cy="4525963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/>
          <a:srcRect l="29046" t="53171" r="36077" b="7974"/>
          <a:stretch/>
        </p:blipFill>
        <p:spPr>
          <a:xfrm>
            <a:off x="4032988" y="2233082"/>
            <a:ext cx="4809372" cy="329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80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3600"/>
            <a:ext cx="9144000" cy="51073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23407" y="6127015"/>
            <a:ext cx="7061220" cy="334962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92500" lnSpcReduction="20000"/>
          </a:bodyPr>
          <a:lstStyle/>
          <a:p>
            <a:pPr marL="457200" indent="0">
              <a:buNone/>
            </a:pPr>
            <a:r>
              <a:rPr lang="en-US" altLang="zh-CN" sz="2000" dirty="0" smtClean="0"/>
              <a:t>Image from Nicholas Negroponte’s 2014 TED speech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62797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686800" cy="6858000"/>
          </a:xfrm>
          <a:prstGeom prst="rect">
            <a:avLst/>
          </a:prstGeom>
        </p:spPr>
      </p:pic>
      <p:pic>
        <p:nvPicPr>
          <p:cNvPr id="6" name="Picture 1" descr="LogoXLP_en-9.png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7884" y="6394932"/>
            <a:ext cx="686156" cy="38361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767" b="22093"/>
          <a:stretch/>
        </p:blipFill>
        <p:spPr>
          <a:xfrm>
            <a:off x="4886199" y="2885102"/>
            <a:ext cx="3155608" cy="7839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9564" y="3988866"/>
            <a:ext cx="2961746" cy="10130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361763" y="3700458"/>
            <a:ext cx="2561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黑体"/>
                <a:ea typeface="黑体"/>
                <a:cs typeface="黑体"/>
              </a:rPr>
              <a:t>数据全生命周期的服务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78998" y="4856373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黑体"/>
                <a:ea typeface="黑体"/>
                <a:cs typeface="黑体"/>
              </a:rPr>
              <a:t>针对学习数据的智能化服务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817603" y="1328393"/>
            <a:ext cx="5493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黑体"/>
                <a:ea typeface="黑体"/>
                <a:cs typeface="黑体"/>
              </a:rPr>
              <a:t>UNESCO IITE </a:t>
            </a:r>
            <a:r>
              <a:rPr lang="zh-CN" altLang="en-US" dirty="0" smtClean="0">
                <a:latin typeface="黑体"/>
                <a:ea typeface="黑体"/>
                <a:cs typeface="黑体"/>
              </a:rPr>
              <a:t>是着眼全球信息教育需求的非营利组织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1325889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1872343" y="254809"/>
            <a:ext cx="5940161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3600" dirty="0" smtClean="0">
                <a:solidFill>
                  <a:srgbClr val="DE2E2E"/>
                </a:solidFill>
                <a:latin typeface="造字工房毅黑（非商用）常规体" charset="-122"/>
                <a:ea typeface="造字工房毅黑（非商用）常规体" charset="-122"/>
                <a:sym typeface="黑体" pitchFamily="49" charset="-122"/>
              </a:rPr>
              <a:t>分析学习数据的三个层次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439" y="953423"/>
            <a:ext cx="6909296" cy="49735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60466" y="1545101"/>
            <a:ext cx="228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华文细黑"/>
                <a:ea typeface="华文细黑"/>
                <a:cs typeface="华文细黑"/>
              </a:rPr>
              <a:t>区域／国家／国际</a:t>
            </a:r>
            <a:endParaRPr lang="en-US" sz="2000" dirty="0">
              <a:latin typeface="华文细黑"/>
              <a:ea typeface="华文细黑"/>
              <a:cs typeface="华文细黑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00225" y="2608533"/>
            <a:ext cx="2343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华文细黑"/>
                <a:ea typeface="华文细黑"/>
                <a:cs typeface="华文细黑"/>
              </a:rPr>
              <a:t>组织单位</a:t>
            </a:r>
            <a:endParaRPr lang="en-US" altLang="zh-CN" sz="2000" dirty="0" smtClean="0">
              <a:latin typeface="华文细黑"/>
              <a:ea typeface="华文细黑"/>
              <a:cs typeface="华文细黑"/>
            </a:endParaRPr>
          </a:p>
          <a:p>
            <a:pPr algn="ctr"/>
            <a:r>
              <a:rPr lang="zh-CN" altLang="en-US" sz="2000" dirty="0" smtClean="0">
                <a:latin typeface="华文细黑"/>
                <a:ea typeface="华文细黑"/>
                <a:cs typeface="华文细黑"/>
              </a:rPr>
              <a:t>（学校）</a:t>
            </a:r>
            <a:endParaRPr lang="en-US" sz="2000" dirty="0">
              <a:latin typeface="华文细黑"/>
              <a:ea typeface="华文细黑"/>
              <a:cs typeface="华文细黑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78614" y="3764406"/>
            <a:ext cx="22653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华文细黑"/>
                <a:ea typeface="华文细黑"/>
                <a:cs typeface="华文细黑"/>
              </a:rPr>
              <a:t>学生个人行为</a:t>
            </a:r>
            <a:endParaRPr lang="en-US" altLang="zh-CN" sz="2000" dirty="0" smtClean="0">
              <a:latin typeface="华文细黑"/>
              <a:ea typeface="华文细黑"/>
              <a:cs typeface="华文细黑"/>
            </a:endParaRPr>
          </a:p>
          <a:p>
            <a:pPr algn="ctr"/>
            <a:r>
              <a:rPr lang="zh-CN" altLang="zh-CN" sz="2000" dirty="0" smtClean="0">
                <a:latin typeface="华文细黑"/>
                <a:ea typeface="华文细黑"/>
                <a:cs typeface="华文细黑"/>
              </a:rPr>
              <a:t>（</a:t>
            </a:r>
            <a:r>
              <a:rPr lang="zh-CN" altLang="en-US" sz="2000" dirty="0" smtClean="0">
                <a:latin typeface="华文细黑"/>
                <a:ea typeface="华文细黑"/>
                <a:cs typeface="华文细黑"/>
              </a:rPr>
              <a:t>以及同侪行为）</a:t>
            </a:r>
            <a:endParaRPr lang="en-US" sz="2000" dirty="0">
              <a:latin typeface="华文细黑"/>
              <a:ea typeface="华文细黑"/>
              <a:cs typeface="华文细黑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87416" y="5667491"/>
            <a:ext cx="26125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华文细黑"/>
                <a:ea typeface="华文细黑"/>
                <a:cs typeface="华文细黑"/>
              </a:rPr>
              <a:t>用小颗粒度的（微观）学习过程数据丰富介观与宏观的分析报告</a:t>
            </a:r>
            <a:endParaRPr lang="en-US" sz="2000" dirty="0">
              <a:latin typeface="华文细黑"/>
              <a:ea typeface="华文细黑"/>
              <a:cs typeface="华文细黑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42850" y="5623492"/>
            <a:ext cx="28921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华文细黑"/>
                <a:ea typeface="华文细黑"/>
                <a:cs typeface="华文细黑"/>
              </a:rPr>
              <a:t>用大颗粒度的（宏观）统计数据增强微观学习行为分析的参考内容</a:t>
            </a:r>
            <a:endParaRPr lang="en-US" sz="2000" dirty="0">
              <a:latin typeface="华文细黑"/>
              <a:ea typeface="华文细黑"/>
              <a:cs typeface="华文细黑"/>
            </a:endParaRPr>
          </a:p>
        </p:txBody>
      </p:sp>
      <p:pic>
        <p:nvPicPr>
          <p:cNvPr id="12" name="Picture 1" descr="LogoXLP_en-9.png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7884" y="6394932"/>
            <a:ext cx="686156" cy="38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112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43883"/>
              </p:ext>
            </p:extLst>
          </p:nvPr>
        </p:nvGraphicFramePr>
        <p:xfrm>
          <a:off x="724438" y="889980"/>
          <a:ext cx="7804212" cy="5170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1404"/>
                <a:gridCol w="2601404"/>
                <a:gridCol w="2601404"/>
              </a:tblGrid>
              <a:tr h="12383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smtClean="0">
                          <a:latin typeface="黑体"/>
                          <a:ea typeface="黑体"/>
                          <a:cs typeface="黑体"/>
                        </a:rPr>
                        <a:t>学习数据层</a:t>
                      </a:r>
                      <a:endParaRPr lang="en-US" altLang="zh-CN" sz="3200" smtClean="0">
                        <a:latin typeface="黑体"/>
                        <a:ea typeface="黑体"/>
                        <a:cs typeface="黑体"/>
                      </a:endParaRPr>
                    </a:p>
                    <a:p>
                      <a:pPr algn="ctr"/>
                      <a:r>
                        <a:rPr lang="en-US" altLang="zh-CN" sz="3200" smtClean="0">
                          <a:latin typeface="Arial"/>
                          <a:ea typeface="黑体"/>
                          <a:cs typeface="Arial"/>
                        </a:rPr>
                        <a:t>Granularity</a:t>
                      </a:r>
                      <a:endParaRPr lang="en-US" sz="3200" dirty="0">
                        <a:latin typeface="Arial"/>
                        <a:ea typeface="黑体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smtClean="0">
                          <a:latin typeface="黑体"/>
                          <a:ea typeface="黑体"/>
                          <a:cs typeface="黑体"/>
                        </a:rPr>
                        <a:t>数据内容</a:t>
                      </a:r>
                      <a:endParaRPr lang="en-US" sz="320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黑体"/>
                          <a:ea typeface="黑体"/>
                          <a:cs typeface="黑体"/>
                        </a:rPr>
                        <a:t>智慧学习的应用</a:t>
                      </a:r>
                      <a:endParaRPr lang="en-US" sz="32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</a:tr>
              <a:tr h="12383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5400" dirty="0" smtClean="0">
                          <a:latin typeface="黑体"/>
                          <a:ea typeface="黑体"/>
                          <a:cs typeface="黑体"/>
                        </a:rPr>
                        <a:t>宏观</a:t>
                      </a:r>
                      <a:endParaRPr lang="en-US" sz="54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4000" dirty="0" smtClean="0">
                          <a:latin typeface="黑体"/>
                          <a:ea typeface="黑体"/>
                          <a:cs typeface="黑体"/>
                        </a:rPr>
                        <a:t>统计趋势</a:t>
                      </a:r>
                      <a:endParaRPr lang="en-US" altLang="zh-CN" sz="4000" dirty="0" smtClean="0">
                        <a:latin typeface="黑体"/>
                        <a:ea typeface="黑体"/>
                        <a:cs typeface="黑体"/>
                      </a:endParaRPr>
                    </a:p>
                    <a:p>
                      <a:pPr algn="ctr"/>
                      <a:r>
                        <a:rPr lang="zh-CN" altLang="en-US" sz="4000" dirty="0" smtClean="0">
                          <a:latin typeface="黑体"/>
                          <a:ea typeface="黑体"/>
                          <a:cs typeface="黑体"/>
                        </a:rPr>
                        <a:t>群体分析</a:t>
                      </a:r>
                      <a:endParaRPr lang="en-US" sz="40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4000" dirty="0" smtClean="0">
                          <a:latin typeface="黑体"/>
                          <a:ea typeface="黑体"/>
                          <a:cs typeface="黑体"/>
                        </a:rPr>
                        <a:t>公共政策</a:t>
                      </a:r>
                      <a:endParaRPr lang="en-US" sz="40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</a:tr>
              <a:tr h="12383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5400" dirty="0" smtClean="0">
                          <a:latin typeface="黑体"/>
                          <a:ea typeface="黑体"/>
                          <a:cs typeface="黑体"/>
                        </a:rPr>
                        <a:t>中观</a:t>
                      </a:r>
                      <a:endParaRPr lang="en-US" sz="54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4000" dirty="0" smtClean="0">
                          <a:latin typeface="黑体"/>
                          <a:ea typeface="黑体"/>
                          <a:cs typeface="黑体"/>
                        </a:rPr>
                        <a:t>团队协同</a:t>
                      </a:r>
                      <a:endParaRPr lang="en-US" altLang="zh-CN" sz="4000" dirty="0" smtClean="0">
                        <a:latin typeface="黑体"/>
                        <a:ea typeface="黑体"/>
                        <a:cs typeface="黑体"/>
                      </a:endParaRPr>
                    </a:p>
                    <a:p>
                      <a:pPr algn="ctr"/>
                      <a:r>
                        <a:rPr lang="zh-CN" altLang="en-US" sz="4000" dirty="0" smtClean="0">
                          <a:latin typeface="黑体"/>
                          <a:ea typeface="黑体"/>
                          <a:cs typeface="黑体"/>
                        </a:rPr>
                        <a:t>资源调度</a:t>
                      </a:r>
                      <a:endParaRPr lang="en-US" sz="40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4000" dirty="0" smtClean="0">
                          <a:latin typeface="黑体"/>
                          <a:ea typeface="黑体"/>
                          <a:cs typeface="黑体"/>
                        </a:rPr>
                        <a:t>优化组织协作效能</a:t>
                      </a:r>
                      <a:endParaRPr lang="en-US" sz="40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</a:tr>
              <a:tr h="12383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5400" dirty="0" smtClean="0">
                          <a:latin typeface="黑体"/>
                          <a:ea typeface="黑体"/>
                          <a:cs typeface="黑体"/>
                        </a:rPr>
                        <a:t>微观</a:t>
                      </a:r>
                      <a:endParaRPr lang="en-US" sz="54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4000" dirty="0" smtClean="0">
                          <a:latin typeface="黑体"/>
                          <a:ea typeface="黑体"/>
                          <a:cs typeface="黑体"/>
                        </a:rPr>
                        <a:t>个别测验行为数据</a:t>
                      </a:r>
                      <a:endParaRPr lang="en-US" sz="40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4000" dirty="0" smtClean="0">
                          <a:latin typeface="黑体"/>
                          <a:ea typeface="黑体"/>
                          <a:cs typeface="黑体"/>
                        </a:rPr>
                        <a:t>学习内容选择排序</a:t>
                      </a:r>
                      <a:endParaRPr lang="en-US" sz="4000" dirty="0">
                        <a:latin typeface="黑体"/>
                        <a:ea typeface="黑体"/>
                        <a:cs typeface="黑体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202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sosceles Triangle 3"/>
          <p:cNvSpPr/>
          <p:nvPr/>
        </p:nvSpPr>
        <p:spPr>
          <a:xfrm>
            <a:off x="3017418" y="412326"/>
            <a:ext cx="3109167" cy="404079"/>
          </a:xfrm>
          <a:prstGeom prst="triangle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02412" tIns="51206" rIns="102412" bIns="51206" rtlCol="0" anchor="b"/>
          <a:lstStyle/>
          <a:p>
            <a:pPr algn="ctr"/>
            <a:r>
              <a:rPr lang="zh-CN" altLang="en-US" sz="1100" dirty="0">
                <a:latin typeface="黑体"/>
                <a:ea typeface="黑体"/>
                <a:cs typeface="黑体"/>
              </a:rPr>
              <a:t>第二学位</a:t>
            </a:r>
            <a:endParaRPr lang="en-US" sz="1100" dirty="0">
              <a:latin typeface="黑体"/>
              <a:ea typeface="黑体"/>
              <a:cs typeface="黑体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225768" y="816405"/>
            <a:ext cx="3232873" cy="6041596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685364" y="816405"/>
            <a:ext cx="3232873" cy="6041596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458640" y="816405"/>
            <a:ext cx="1194274" cy="441966"/>
          </a:xfrm>
          <a:prstGeom prst="rect">
            <a:avLst/>
          </a:prstGeom>
          <a:noFill/>
        </p:spPr>
        <p:txBody>
          <a:bodyPr wrap="none" lIns="102412" tIns="51206" rIns="102412" bIns="51206" rtlCol="0">
            <a:spAutoFit/>
          </a:bodyPr>
          <a:lstStyle/>
          <a:p>
            <a:r>
              <a:rPr lang="zh-CN" altLang="en-US" sz="1100" dirty="0">
                <a:latin typeface="黑体"/>
                <a:ea typeface="黑体"/>
                <a:cs typeface="黑体"/>
              </a:rPr>
              <a:t>六段：武林大会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zh-CN" altLang="zh-CN" sz="1100" dirty="0">
                <a:latin typeface="黑体"/>
                <a:ea typeface="黑体"/>
                <a:cs typeface="黑体"/>
              </a:rPr>
              <a:t>（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节点课</a:t>
            </a:r>
            <a:r>
              <a:rPr lang="en-US" altLang="zh-CN" sz="1100" dirty="0">
                <a:latin typeface="黑体"/>
                <a:ea typeface="黑体"/>
                <a:cs typeface="黑体"/>
              </a:rPr>
              <a:t>6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）</a:t>
            </a:r>
            <a:endParaRPr lang="en-US" sz="1100" dirty="0">
              <a:latin typeface="黑体"/>
              <a:ea typeface="黑体"/>
              <a:cs typeface="黑体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3891" y="1759999"/>
            <a:ext cx="1758531" cy="441966"/>
          </a:xfrm>
          <a:prstGeom prst="rect">
            <a:avLst/>
          </a:prstGeom>
          <a:noFill/>
        </p:spPr>
        <p:txBody>
          <a:bodyPr wrap="none" lIns="102412" tIns="51206" rIns="102412" bIns="51206" rtlCol="0">
            <a:spAutoFit/>
          </a:bodyPr>
          <a:lstStyle/>
          <a:p>
            <a:r>
              <a:rPr lang="zh-CN" altLang="en-US" sz="1100" dirty="0">
                <a:latin typeface="黑体"/>
                <a:ea typeface="黑体"/>
                <a:cs typeface="黑体"/>
              </a:rPr>
              <a:t>五段：产品设计开发课程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zh-CN" altLang="zh-CN" sz="1100" dirty="0">
                <a:latin typeface="黑体"/>
                <a:ea typeface="黑体"/>
                <a:cs typeface="黑体"/>
              </a:rPr>
              <a:t>（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节点课</a:t>
            </a:r>
            <a:r>
              <a:rPr lang="en-US" altLang="zh-CN" sz="1100" dirty="0">
                <a:latin typeface="黑体"/>
                <a:ea typeface="黑体"/>
                <a:cs typeface="黑体"/>
              </a:rPr>
              <a:t>5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）</a:t>
            </a:r>
            <a:endParaRPr lang="en-US" sz="1100" dirty="0">
              <a:latin typeface="黑体"/>
              <a:ea typeface="黑体"/>
              <a:cs typeface="黑体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52492" y="2713084"/>
            <a:ext cx="1053210" cy="441966"/>
          </a:xfrm>
          <a:prstGeom prst="rect">
            <a:avLst/>
          </a:prstGeom>
          <a:noFill/>
        </p:spPr>
        <p:txBody>
          <a:bodyPr wrap="none" lIns="102412" tIns="51206" rIns="102412" bIns="51206" rtlCol="0">
            <a:spAutoFit/>
          </a:bodyPr>
          <a:lstStyle/>
          <a:p>
            <a:r>
              <a:rPr lang="zh-CN" altLang="en-US" sz="1100" dirty="0">
                <a:latin typeface="黑体"/>
                <a:ea typeface="黑体"/>
                <a:cs typeface="黑体"/>
              </a:rPr>
              <a:t>四段：战略课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zh-CN" altLang="zh-CN" sz="1100" dirty="0">
                <a:latin typeface="黑体"/>
                <a:ea typeface="黑体"/>
                <a:cs typeface="黑体"/>
              </a:rPr>
              <a:t>（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节点课</a:t>
            </a:r>
            <a:r>
              <a:rPr lang="en-US" altLang="zh-CN" sz="1100" dirty="0">
                <a:latin typeface="黑体"/>
                <a:ea typeface="黑体"/>
                <a:cs typeface="黑体"/>
              </a:rPr>
              <a:t>4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）</a:t>
            </a:r>
            <a:endParaRPr lang="en-US" sz="1100" dirty="0">
              <a:latin typeface="黑体"/>
              <a:ea typeface="黑体"/>
              <a:cs typeface="黑体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41644" y="3652489"/>
            <a:ext cx="1476403" cy="441966"/>
          </a:xfrm>
          <a:prstGeom prst="rect">
            <a:avLst/>
          </a:prstGeom>
          <a:noFill/>
        </p:spPr>
        <p:txBody>
          <a:bodyPr wrap="none" lIns="102412" tIns="51206" rIns="102412" bIns="51206" rtlCol="0">
            <a:spAutoFit/>
          </a:bodyPr>
          <a:lstStyle/>
          <a:p>
            <a:r>
              <a:rPr lang="zh-CN" altLang="en-US" sz="1100" dirty="0">
                <a:latin typeface="黑体"/>
                <a:ea typeface="黑体"/>
                <a:cs typeface="黑体"/>
              </a:rPr>
              <a:t>三段：实验室探究课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zh-CN" altLang="zh-CN" sz="1100" dirty="0">
                <a:latin typeface="黑体"/>
                <a:ea typeface="黑体"/>
                <a:cs typeface="黑体"/>
              </a:rPr>
              <a:t>（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节点课</a:t>
            </a:r>
            <a:r>
              <a:rPr lang="en-US" altLang="zh-CN" sz="1100" dirty="0">
                <a:latin typeface="黑体"/>
                <a:ea typeface="黑体"/>
                <a:cs typeface="黑体"/>
              </a:rPr>
              <a:t>3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）</a:t>
            </a:r>
            <a:endParaRPr lang="en-US" sz="1100" dirty="0">
              <a:latin typeface="黑体"/>
              <a:ea typeface="黑体"/>
              <a:cs typeface="黑体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6055" y="5744393"/>
            <a:ext cx="1476403" cy="441966"/>
          </a:xfrm>
          <a:prstGeom prst="rect">
            <a:avLst/>
          </a:prstGeom>
          <a:noFill/>
        </p:spPr>
        <p:txBody>
          <a:bodyPr wrap="none" lIns="102412" tIns="51206" rIns="102412" bIns="51206" rtlCol="0">
            <a:spAutoFit/>
          </a:bodyPr>
          <a:lstStyle/>
          <a:p>
            <a:r>
              <a:rPr lang="zh-CN" altLang="en-US" sz="1100" dirty="0">
                <a:latin typeface="黑体"/>
                <a:ea typeface="黑体"/>
                <a:cs typeface="黑体"/>
              </a:rPr>
              <a:t>一段：报名资格赛：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zh-CN" altLang="zh-CN" sz="1100" dirty="0">
                <a:latin typeface="黑体"/>
                <a:ea typeface="黑体"/>
                <a:cs typeface="黑体"/>
              </a:rPr>
              <a:t>（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节点课</a:t>
            </a:r>
            <a:r>
              <a:rPr lang="en-US" altLang="zh-CN" sz="1100" dirty="0">
                <a:latin typeface="黑体"/>
                <a:ea typeface="黑体"/>
                <a:cs typeface="黑体"/>
              </a:rPr>
              <a:t>1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）</a:t>
            </a:r>
            <a:endParaRPr lang="en-US" altLang="zh-CN" sz="1100" dirty="0">
              <a:latin typeface="黑体"/>
              <a:ea typeface="黑体"/>
              <a:cs typeface="黑体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25917" y="4593873"/>
            <a:ext cx="1899595" cy="780521"/>
          </a:xfrm>
          <a:prstGeom prst="rect">
            <a:avLst/>
          </a:prstGeom>
          <a:noFill/>
        </p:spPr>
        <p:txBody>
          <a:bodyPr wrap="none" lIns="102412" tIns="51206" rIns="102412" bIns="51206" rtlCol="0">
            <a:spAutoFit/>
          </a:bodyPr>
          <a:lstStyle/>
          <a:p>
            <a:r>
              <a:rPr lang="zh-CN" altLang="en-US" sz="1100" dirty="0">
                <a:latin typeface="黑体"/>
                <a:ea typeface="黑体"/>
                <a:cs typeface="黑体"/>
              </a:rPr>
              <a:t>二段：导引课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zh-CN" altLang="zh-CN" sz="1100" dirty="0">
                <a:latin typeface="黑体"/>
                <a:ea typeface="黑体"/>
                <a:cs typeface="黑体"/>
              </a:rPr>
              <a:t>（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节点课</a:t>
            </a:r>
            <a:r>
              <a:rPr lang="zh-CN" altLang="zh-CN" sz="1100" dirty="0">
                <a:latin typeface="黑体"/>
                <a:ea typeface="黑体"/>
                <a:cs typeface="黑体"/>
              </a:rPr>
              <a:t>2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）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zh-CN" altLang="en-US" sz="1100" dirty="0">
                <a:latin typeface="黑体"/>
                <a:ea typeface="黑体"/>
                <a:cs typeface="黑体"/>
              </a:rPr>
              <a:t>极限学习过程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en-US" altLang="zh-CN" sz="1100" dirty="0">
                <a:latin typeface="黑体"/>
                <a:ea typeface="黑体"/>
                <a:cs typeface="黑体"/>
              </a:rPr>
              <a:t>    ——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浓缩的体验式索引</a:t>
            </a:r>
            <a:endParaRPr lang="en-US" altLang="zh-CN" sz="1100" dirty="0">
              <a:latin typeface="黑体"/>
              <a:ea typeface="黑体"/>
              <a:cs typeface="黑体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6055" y="6277874"/>
            <a:ext cx="3246118" cy="441966"/>
          </a:xfrm>
          <a:prstGeom prst="rect">
            <a:avLst/>
          </a:prstGeom>
          <a:noFill/>
        </p:spPr>
        <p:txBody>
          <a:bodyPr wrap="none" lIns="102412" tIns="51206" rIns="102412" bIns="51206" rtlCol="0">
            <a:spAutoFit/>
          </a:bodyPr>
          <a:lstStyle/>
          <a:p>
            <a:r>
              <a:rPr lang="en-US" altLang="zh-CN" sz="1100" dirty="0">
                <a:latin typeface="黑体"/>
                <a:ea typeface="黑体"/>
                <a:cs typeface="黑体"/>
              </a:rPr>
              <a:t>1. 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提交个人规则草案，师生沟通和不断自我调整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en-US" altLang="zh-CN" sz="1100" dirty="0">
                <a:latin typeface="黑体"/>
                <a:ea typeface="黑体"/>
                <a:cs typeface="黑体"/>
              </a:rPr>
              <a:t>2. </a:t>
            </a:r>
            <a:r>
              <a:rPr lang="zh-CN" altLang="en-US" sz="1100" dirty="0">
                <a:latin typeface="黑体"/>
                <a:ea typeface="黑体"/>
                <a:cs typeface="黑体"/>
              </a:rPr>
              <a:t>学习数字化工具</a:t>
            </a:r>
            <a:endParaRPr lang="en-US" altLang="zh-CN" sz="1100" dirty="0">
              <a:latin typeface="黑体"/>
              <a:ea typeface="黑体"/>
              <a:cs typeface="黑体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988963" y="1773237"/>
            <a:ext cx="1768036" cy="611243"/>
          </a:xfrm>
          <a:prstGeom prst="rect">
            <a:avLst/>
          </a:prstGeom>
          <a:noFill/>
        </p:spPr>
        <p:txBody>
          <a:bodyPr wrap="none" lIns="102412" tIns="51206" rIns="102412" bIns="51206" rtlCol="0">
            <a:spAutoFit/>
          </a:bodyPr>
          <a:lstStyle/>
          <a:p>
            <a:r>
              <a:rPr lang="zh-CN" altLang="en-US" sz="1100" dirty="0">
                <a:latin typeface="黑体"/>
                <a:ea typeface="黑体"/>
                <a:cs typeface="黑体"/>
              </a:rPr>
              <a:t>个体学习</a:t>
            </a:r>
            <a:r>
              <a:rPr lang="zh-CN" altLang="en-US" sz="1100" dirty="0">
                <a:latin typeface="黑体"/>
                <a:ea typeface="黑体"/>
                <a:cs typeface="黑体"/>
                <a:sym typeface="Wingdings"/>
              </a:rPr>
              <a:t>群体学习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zh-CN" altLang="en-US" sz="1100" dirty="0">
                <a:latin typeface="黑体"/>
                <a:ea typeface="黑体"/>
                <a:cs typeface="黑体"/>
              </a:rPr>
              <a:t>描述性学习</a:t>
            </a:r>
            <a:r>
              <a:rPr lang="zh-CN" altLang="en-US" sz="1100" dirty="0">
                <a:latin typeface="黑体"/>
                <a:ea typeface="黑体"/>
                <a:cs typeface="黑体"/>
                <a:sym typeface="Wingdings"/>
              </a:rPr>
              <a:t>过程性学习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r>
              <a:rPr lang="zh-CN" altLang="en-US" sz="1100" dirty="0">
                <a:latin typeface="黑体"/>
                <a:ea typeface="黑体"/>
                <a:cs typeface="黑体"/>
              </a:rPr>
              <a:t>离散式学习</a:t>
            </a:r>
            <a:r>
              <a:rPr lang="zh-CN" altLang="en-US" sz="1100" dirty="0">
                <a:latin typeface="黑体"/>
                <a:ea typeface="黑体"/>
                <a:cs typeface="黑体"/>
                <a:sym typeface="Wingdings"/>
              </a:rPr>
              <a:t>整合式学习</a:t>
            </a:r>
            <a:endParaRPr lang="en-US" sz="1100" dirty="0">
              <a:latin typeface="黑体"/>
              <a:ea typeface="黑体"/>
              <a:cs typeface="黑体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1405" y="1665832"/>
            <a:ext cx="2258668" cy="452226"/>
          </a:xfrm>
          <a:prstGeom prst="rect">
            <a:avLst/>
          </a:prstGeom>
          <a:noFill/>
        </p:spPr>
        <p:txBody>
          <a:bodyPr wrap="none" lIns="102412" tIns="51206" rIns="102412" bIns="51206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黑体"/>
                <a:ea typeface="黑体"/>
                <a:cs typeface="黑体"/>
              </a:rPr>
              <a:t>——</a:t>
            </a:r>
            <a:r>
              <a:rPr lang="zh-CN" altLang="en-US" sz="1600" dirty="0">
                <a:latin typeface="黑体"/>
                <a:ea typeface="黑体"/>
                <a:cs typeface="黑体"/>
              </a:rPr>
              <a:t>分布式学习工作流</a:t>
            </a:r>
            <a:endParaRPr lang="en-US" sz="1600" dirty="0">
              <a:latin typeface="黑体"/>
              <a:ea typeface="黑体"/>
              <a:cs typeface="黑体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 flipH="1">
            <a:off x="2953891" y="1759998"/>
            <a:ext cx="3232871" cy="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2452492" y="2701383"/>
            <a:ext cx="4249703" cy="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1941643" y="3642766"/>
            <a:ext cx="5257243" cy="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1446042" y="4584151"/>
            <a:ext cx="6262111" cy="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836055" y="5730718"/>
            <a:ext cx="7463098" cy="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813805" y="4733933"/>
            <a:ext cx="1091324" cy="655693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latin typeface="黑体"/>
                <a:ea typeface="黑体"/>
                <a:cs typeface="黑体"/>
              </a:rPr>
              <a:t>师生的群体活动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pPr>
              <a:lnSpc>
                <a:spcPct val="120000"/>
              </a:lnSpc>
            </a:pPr>
            <a:r>
              <a:rPr lang="zh-CN" altLang="en-US" sz="1100" dirty="0">
                <a:latin typeface="黑体"/>
                <a:ea typeface="黑体"/>
                <a:cs typeface="黑体"/>
              </a:rPr>
              <a:t>师生之间的互动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pPr>
              <a:lnSpc>
                <a:spcPct val="120000"/>
              </a:lnSpc>
            </a:pPr>
            <a:r>
              <a:rPr lang="zh-CN" altLang="en-US" sz="1100" dirty="0">
                <a:latin typeface="黑体"/>
                <a:ea typeface="黑体"/>
                <a:cs typeface="黑体"/>
              </a:rPr>
              <a:t>学校资源的展现</a:t>
            </a:r>
            <a:endParaRPr lang="en-US" sz="1100" dirty="0">
              <a:latin typeface="黑体"/>
              <a:ea typeface="黑体"/>
              <a:cs typeface="黑体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411240" y="4593873"/>
            <a:ext cx="1655581" cy="249428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适应数字化社会行为模式</a:t>
            </a:r>
            <a:endParaRPr lang="en-US" sz="1100" dirty="0">
              <a:solidFill>
                <a:srgbClr val="FF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105313" y="5740846"/>
            <a:ext cx="2360903" cy="249428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广招天下愿探索群体认知极限之英雄</a:t>
            </a:r>
            <a:endParaRPr lang="en-US" sz="1100" dirty="0">
              <a:solidFill>
                <a:srgbClr val="FF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232983" y="3646887"/>
            <a:ext cx="1514517" cy="249428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广纳多学科分布式资源</a:t>
            </a:r>
            <a:endParaRPr lang="en-US" sz="1100" dirty="0">
              <a:solidFill>
                <a:srgbClr val="FF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12455" y="3641848"/>
            <a:ext cx="1258037" cy="785472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latin typeface="黑体"/>
                <a:ea typeface="黑体"/>
                <a:cs typeface="黑体"/>
              </a:rPr>
              <a:t>探寻明确个人兴趣</a:t>
            </a:r>
          </a:p>
          <a:p>
            <a:pPr algn="ctr">
              <a:lnSpc>
                <a:spcPct val="120000"/>
              </a:lnSpc>
            </a:pPr>
            <a:r>
              <a:rPr lang="zh-CN" altLang="en-US" sz="1000" dirty="0">
                <a:latin typeface="黑体"/>
                <a:ea typeface="黑体"/>
                <a:cs typeface="黑体"/>
              </a:rPr>
              <a:t>了解感知技术储备</a:t>
            </a:r>
            <a:endParaRPr lang="en-US" altLang="zh-CN" sz="1000" dirty="0">
              <a:latin typeface="黑体"/>
              <a:ea typeface="黑体"/>
              <a:cs typeface="黑体"/>
            </a:endParaRPr>
          </a:p>
          <a:p>
            <a:pPr algn="ctr">
              <a:lnSpc>
                <a:spcPct val="120000"/>
              </a:lnSpc>
            </a:pPr>
            <a:r>
              <a:rPr lang="zh-TW" altLang="en-US" sz="1000" dirty="0">
                <a:latin typeface="黑体"/>
                <a:ea typeface="黑体"/>
                <a:cs typeface="黑体"/>
              </a:rPr>
              <a:t>探究校内外新兴技术</a:t>
            </a:r>
          </a:p>
          <a:p>
            <a:pPr algn="ctr">
              <a:lnSpc>
                <a:spcPct val="120000"/>
              </a:lnSpc>
            </a:pPr>
            <a:r>
              <a:rPr lang="zh-TW" altLang="en-US" sz="1000" dirty="0">
                <a:latin typeface="黑体"/>
                <a:ea typeface="黑体"/>
                <a:cs typeface="黑体"/>
              </a:rPr>
              <a:t>国内外创客空间</a:t>
            </a:r>
            <a:endParaRPr lang="en-US" sz="1000" dirty="0">
              <a:latin typeface="黑体"/>
              <a:ea typeface="黑体"/>
              <a:cs typeface="黑体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334592" y="2703577"/>
            <a:ext cx="1655581" cy="249428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建立学术志趣的战略思维</a:t>
            </a:r>
            <a:endParaRPr lang="en-US" sz="1100" dirty="0">
              <a:solidFill>
                <a:srgbClr val="FF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878896" y="2759275"/>
            <a:ext cx="950260" cy="655693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latin typeface="黑体"/>
                <a:ea typeface="黑体"/>
                <a:cs typeface="黑体"/>
              </a:rPr>
              <a:t>以史为鉴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pPr>
              <a:lnSpc>
                <a:spcPct val="120000"/>
              </a:lnSpc>
            </a:pPr>
            <a:r>
              <a:rPr lang="zh-CN" altLang="en-US" sz="1100" dirty="0">
                <a:latin typeface="黑体"/>
                <a:ea typeface="黑体"/>
                <a:cs typeface="黑体"/>
              </a:rPr>
              <a:t>产业分析研究</a:t>
            </a:r>
            <a:endParaRPr lang="en-US" altLang="zh-CN" sz="1100" dirty="0">
              <a:latin typeface="黑体"/>
              <a:ea typeface="黑体"/>
              <a:cs typeface="黑体"/>
            </a:endParaRPr>
          </a:p>
          <a:p>
            <a:pPr>
              <a:lnSpc>
                <a:spcPct val="120000"/>
              </a:lnSpc>
            </a:pPr>
            <a:r>
              <a:rPr lang="zh-CN" altLang="en-US" sz="1100" dirty="0">
                <a:latin typeface="黑体"/>
                <a:ea typeface="黑体"/>
                <a:cs typeface="黑体"/>
              </a:rPr>
              <a:t>个人战略规划</a:t>
            </a:r>
            <a:endParaRPr lang="en-US" sz="1100" dirty="0">
              <a:latin typeface="黑体"/>
              <a:ea typeface="黑体"/>
              <a:cs typeface="黑体"/>
            </a:endParaRPr>
          </a:p>
        </p:txBody>
      </p:sp>
      <p:pic>
        <p:nvPicPr>
          <p:cNvPr id="31" name="Picture 30" descr="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832" y="4698515"/>
            <a:ext cx="2072944" cy="974490"/>
          </a:xfrm>
          <a:prstGeom prst="rect">
            <a:avLst/>
          </a:prstGeom>
        </p:spPr>
      </p:pic>
      <p:pic>
        <p:nvPicPr>
          <p:cNvPr id="32" name="Picture 31" descr="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541" y="3553630"/>
            <a:ext cx="854904" cy="1088062"/>
          </a:xfrm>
          <a:prstGeom prst="rect">
            <a:avLst/>
          </a:prstGeom>
        </p:spPr>
      </p:pic>
      <p:pic>
        <p:nvPicPr>
          <p:cNvPr id="34" name="Picture 33" descr="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833" y="2807139"/>
            <a:ext cx="954819" cy="668340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5641200" y="1761987"/>
            <a:ext cx="1027204" cy="790602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r>
              <a:rPr lang="zh-CN" altLang="en-US" sz="800" dirty="0">
                <a:latin typeface="黑体"/>
                <a:ea typeface="黑体"/>
                <a:cs typeface="黑体"/>
              </a:rPr>
              <a:t>文件开发</a:t>
            </a:r>
            <a:endParaRPr lang="en-US" altLang="zh-CN" sz="800" dirty="0">
              <a:latin typeface="黑体"/>
              <a:ea typeface="黑体"/>
              <a:cs typeface="黑体"/>
            </a:endParaRPr>
          </a:p>
          <a:p>
            <a:r>
              <a:rPr lang="zh-CN" altLang="en-US" sz="800" dirty="0">
                <a:latin typeface="黑体"/>
                <a:ea typeface="黑体"/>
                <a:cs typeface="黑体"/>
              </a:rPr>
              <a:t>项目管理</a:t>
            </a:r>
            <a:endParaRPr lang="en-US" altLang="zh-CN" sz="800" dirty="0">
              <a:latin typeface="黑体"/>
              <a:ea typeface="黑体"/>
              <a:cs typeface="黑体"/>
            </a:endParaRPr>
          </a:p>
          <a:p>
            <a:r>
              <a:rPr lang="zh-CN" altLang="en-US" sz="800" dirty="0">
                <a:latin typeface="黑体"/>
                <a:ea typeface="黑体"/>
                <a:cs typeface="黑体"/>
              </a:rPr>
              <a:t>产品开发</a:t>
            </a:r>
            <a:endParaRPr lang="en-US" altLang="zh-CN" sz="800" dirty="0">
              <a:latin typeface="黑体"/>
              <a:ea typeface="黑体"/>
              <a:cs typeface="黑体"/>
            </a:endParaRPr>
          </a:p>
          <a:p>
            <a:r>
              <a:rPr lang="zh-CN" altLang="en-US" sz="800" dirty="0">
                <a:latin typeface="黑体"/>
                <a:ea typeface="黑体"/>
                <a:cs typeface="黑体"/>
              </a:rPr>
              <a:t>测试过程开发</a:t>
            </a:r>
            <a:endParaRPr lang="en-US" altLang="zh-CN" sz="800" dirty="0">
              <a:latin typeface="黑体"/>
              <a:ea typeface="黑体"/>
              <a:cs typeface="黑体"/>
            </a:endParaRPr>
          </a:p>
          <a:p>
            <a:r>
              <a:rPr lang="zh-CN" altLang="en-US" sz="800" dirty="0">
                <a:latin typeface="黑体"/>
                <a:ea typeface="黑体"/>
                <a:cs typeface="黑体"/>
              </a:rPr>
              <a:t>服务与维护开发</a:t>
            </a:r>
            <a:endParaRPr lang="en-US" altLang="zh-CN" sz="800" dirty="0">
              <a:latin typeface="黑体"/>
              <a:ea typeface="黑体"/>
              <a:cs typeface="黑体"/>
            </a:endParaRPr>
          </a:p>
          <a:p>
            <a:r>
              <a:rPr lang="zh-CN" altLang="en-US" sz="800" dirty="0">
                <a:latin typeface="黑体"/>
                <a:ea typeface="黑体"/>
                <a:cs typeface="黑体"/>
              </a:rPr>
              <a:t>产品全生命周期管理</a:t>
            </a:r>
            <a:endParaRPr lang="en-US" altLang="zh-CN" sz="800" dirty="0">
              <a:latin typeface="黑体"/>
              <a:ea typeface="黑体"/>
              <a:cs typeface="黑体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4559231" y="1773238"/>
            <a:ext cx="1181093" cy="790602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r>
              <a:rPr lang="zh-CN" altLang="en-US" sz="800" dirty="0">
                <a:latin typeface="黑体"/>
                <a:ea typeface="黑体"/>
                <a:cs typeface="黑体"/>
              </a:rPr>
              <a:t>科技与设计</a:t>
            </a:r>
          </a:p>
          <a:p>
            <a:r>
              <a:rPr lang="zh-CN" altLang="en-US" sz="800" dirty="0">
                <a:latin typeface="黑体"/>
                <a:ea typeface="黑体"/>
                <a:cs typeface="黑体"/>
              </a:rPr>
              <a:t>  （美院 付志勇）</a:t>
            </a:r>
          </a:p>
          <a:p>
            <a:r>
              <a:rPr lang="zh-CN" altLang="en-US" sz="800" dirty="0">
                <a:latin typeface="黑体"/>
                <a:ea typeface="黑体"/>
                <a:cs typeface="黑体"/>
              </a:rPr>
              <a:t>创业认识与实践</a:t>
            </a:r>
          </a:p>
          <a:p>
            <a:r>
              <a:rPr lang="zh-CN" altLang="en-US" sz="800" dirty="0">
                <a:latin typeface="黑体"/>
                <a:ea typeface="黑体"/>
                <a:cs typeface="黑体"/>
              </a:rPr>
              <a:t>  （训练中心 杨建新）</a:t>
            </a:r>
          </a:p>
          <a:p>
            <a:r>
              <a:rPr lang="en-US" altLang="zh-CN" sz="800" dirty="0">
                <a:latin typeface="黑体"/>
                <a:ea typeface="黑体"/>
                <a:cs typeface="黑体"/>
              </a:rPr>
              <a:t>MBA</a:t>
            </a:r>
            <a:r>
              <a:rPr lang="zh-CN" altLang="en-US" sz="800" dirty="0">
                <a:latin typeface="黑体"/>
                <a:ea typeface="黑体"/>
                <a:cs typeface="黑体"/>
              </a:rPr>
              <a:t>高新技术探究</a:t>
            </a:r>
            <a:endParaRPr lang="en-US" altLang="zh-CN" sz="800" dirty="0">
              <a:latin typeface="黑体"/>
              <a:ea typeface="黑体"/>
              <a:cs typeface="黑体"/>
            </a:endParaRPr>
          </a:p>
          <a:p>
            <a:r>
              <a:rPr lang="en-US" altLang="zh-CN" sz="800" dirty="0">
                <a:latin typeface="黑体"/>
                <a:ea typeface="黑体"/>
                <a:cs typeface="黑体"/>
              </a:rPr>
              <a:t>……</a:t>
            </a:r>
            <a:endParaRPr lang="en-US" sz="800" dirty="0">
              <a:latin typeface="黑体"/>
              <a:ea typeface="黑体"/>
              <a:cs typeface="黑体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730318" y="2264299"/>
            <a:ext cx="1655581" cy="249428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挑战跨学科系统集成设计</a:t>
            </a:r>
            <a:endParaRPr lang="en-US" sz="1100" dirty="0">
              <a:solidFill>
                <a:srgbClr val="FF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334592" y="1328899"/>
            <a:ext cx="2360903" cy="249428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rgbClr val="FF0000"/>
                </a:solidFill>
                <a:latin typeface="黑体"/>
                <a:ea typeface="黑体"/>
                <a:cs typeface="黑体"/>
              </a:rPr>
              <a:t>展现全球品创客武林精英成就之大会</a:t>
            </a:r>
            <a:endParaRPr lang="en-US" sz="1100" dirty="0">
              <a:solidFill>
                <a:srgbClr val="FF0000"/>
              </a:solidFill>
              <a:latin typeface="黑体"/>
              <a:ea typeface="黑体"/>
              <a:cs typeface="黑体"/>
            </a:endParaRPr>
          </a:p>
        </p:txBody>
      </p:sp>
      <p:pic>
        <p:nvPicPr>
          <p:cNvPr id="52" name="Picture 51" descr="gec_logo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58" t="4174" r="18503" b="51025"/>
          <a:stretch/>
        </p:blipFill>
        <p:spPr>
          <a:xfrm>
            <a:off x="5528982" y="1033715"/>
            <a:ext cx="312764" cy="632339"/>
          </a:xfrm>
          <a:prstGeom prst="rect">
            <a:avLst/>
          </a:prstGeom>
        </p:spPr>
      </p:pic>
      <p:pic>
        <p:nvPicPr>
          <p:cNvPr id="53" name="Picture 52" descr="LEGO2NANO TSINGHUA 201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058" y="969921"/>
            <a:ext cx="810437" cy="275302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5241473" y="6062629"/>
            <a:ext cx="1157239" cy="328937"/>
          </a:xfrm>
          <a:prstGeom prst="rect">
            <a:avLst/>
          </a:prstGeom>
          <a:noFill/>
        </p:spPr>
        <p:txBody>
          <a:bodyPr wrap="none" lIns="51435" tIns="25718" rIns="51435" bIns="25718" rtlCol="0">
            <a:spAutoFit/>
          </a:bodyPr>
          <a:lstStyle/>
          <a:p>
            <a:r>
              <a:rPr lang="zh-CN" altLang="en-US" spc="338" dirty="0">
                <a:latin typeface="黑体"/>
                <a:ea typeface="黑体"/>
                <a:cs typeface="黑体"/>
              </a:rPr>
              <a:t>严进严出</a:t>
            </a:r>
            <a:endParaRPr lang="en-US" spc="338" dirty="0">
              <a:latin typeface="黑体"/>
              <a:ea typeface="黑体"/>
              <a:cs typeface="黑体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225768" y="1033715"/>
            <a:ext cx="2005139" cy="524254"/>
            <a:chOff x="7553758" y="322261"/>
            <a:chExt cx="3980341" cy="787109"/>
          </a:xfrm>
        </p:grpSpPr>
        <p:sp>
          <p:nvSpPr>
            <p:cNvPr id="56" name="TextBox 55"/>
            <p:cNvSpPr txBox="1"/>
            <p:nvPr/>
          </p:nvSpPr>
          <p:spPr>
            <a:xfrm>
              <a:off x="8723693" y="488432"/>
              <a:ext cx="2810406" cy="5545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方正艺黑简体" panose="03000509000000000000" pitchFamily="65" charset="-122"/>
                  <a:ea typeface="方正艺黑简体" panose="03000509000000000000" pitchFamily="65" charset="-122"/>
                </a:rPr>
                <a:t>派</a:t>
              </a:r>
              <a:r>
                <a:rPr lang="en-US" altLang="zh-CN" dirty="0">
                  <a:latin typeface="方正艺黑简体" panose="03000509000000000000" pitchFamily="65" charset="-122"/>
                  <a:ea typeface="方正艺黑简体" panose="03000509000000000000" pitchFamily="65" charset="-122"/>
                </a:rPr>
                <a:t>·</a:t>
              </a:r>
              <a:r>
                <a:rPr lang="zh-CN" altLang="en-US" dirty="0" smtClean="0">
                  <a:latin typeface="方正艺黑简体" panose="03000509000000000000" pitchFamily="65" charset="-122"/>
                  <a:ea typeface="方正艺黑简体" panose="03000509000000000000" pitchFamily="65" charset="-122"/>
                </a:rPr>
                <a:t>创客功夫</a:t>
              </a:r>
              <a:endParaRPr lang="en-US" dirty="0">
                <a:latin typeface="方正艺黑简体" panose="03000509000000000000" pitchFamily="65" charset="-122"/>
                <a:ea typeface="方正艺黑简体" panose="03000509000000000000" pitchFamily="65" charset="-122"/>
              </a:endParaRPr>
            </a:p>
          </p:txBody>
        </p:sp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7" cstate="print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7200"/>
            <a:stretch/>
          </p:blipFill>
          <p:spPr>
            <a:xfrm>
              <a:off x="7553758" y="322261"/>
              <a:ext cx="1194397" cy="787109"/>
            </a:xfrm>
            <a:prstGeom prst="rect">
              <a:avLst/>
            </a:prstGeom>
          </p:spPr>
        </p:pic>
      </p:grpSp>
      <p:pic>
        <p:nvPicPr>
          <p:cNvPr id="58" name="Picture 57" descr="Screen Shot 2014-03-25 at 6.08.09 PM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518" y="3117816"/>
            <a:ext cx="957540" cy="357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087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3065826" y="856076"/>
            <a:ext cx="3005951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4400" dirty="0" smtClean="0">
                <a:latin typeface="Stencil" pitchFamily="82" charset="0"/>
                <a:ea typeface="造字工房毅黑（非商用）常规体" charset="-122"/>
                <a:sym typeface="黑体" pitchFamily="49" charset="-122"/>
              </a:rPr>
              <a:t>学校的</a:t>
            </a:r>
            <a:r>
              <a:rPr lang="zh-TW" altLang="en-US" sz="4400" dirty="0" smtClean="0">
                <a:latin typeface="Stencil" pitchFamily="82" charset="0"/>
                <a:ea typeface="造字工房毅黑（非商用）常规体" charset="-122"/>
                <a:sym typeface="黑体" pitchFamily="49" charset="-122"/>
              </a:rPr>
              <a:t>定位</a:t>
            </a:r>
            <a:endParaRPr lang="zh-CN" altLang="en-US" sz="4400" dirty="0">
              <a:latin typeface="Stencil" pitchFamily="82" charset="0"/>
              <a:ea typeface="造字工房毅黑（非商用）常规体" charset="-122"/>
              <a:sym typeface="黑体" pitchFamily="49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11875" y="2602657"/>
            <a:ext cx="75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 smtClean="0">
                <a:solidFill>
                  <a:srgbClr val="000000"/>
                </a:solidFill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学校</a:t>
            </a:r>
            <a:r>
              <a:rPr lang="zh-CN" altLang="en-US" sz="7200" dirty="0">
                <a:solidFill>
                  <a:srgbClr val="000000"/>
                </a:solidFill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＝</a:t>
            </a:r>
            <a:r>
              <a:rPr lang="zh-CN" altLang="en-US" sz="7200" dirty="0" smtClean="0"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未来</a:t>
            </a:r>
            <a:r>
              <a:rPr lang="zh-CN" altLang="en-US" sz="7200" dirty="0" smtClean="0">
                <a:solidFill>
                  <a:srgbClr val="FF0000"/>
                </a:solidFill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实验</a:t>
            </a:r>
            <a:r>
              <a:rPr lang="zh-CN" altLang="en-US" sz="7200" dirty="0" smtClean="0"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室</a:t>
            </a:r>
            <a:endParaRPr lang="zh-CN" altLang="en-US" sz="7200" dirty="0">
              <a:latin typeface="黑体" pitchFamily="49" charset="-122"/>
              <a:ea typeface="造字工房毅黑（非商用）常规体" charset="-122"/>
              <a:sym typeface="宋体" pitchFamily="2" charset="-122"/>
            </a:endParaRPr>
          </a:p>
          <a:p>
            <a:pPr algn="ctr"/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04780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124200"/>
            <a:ext cx="84582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Arial"/>
                <a:cs typeface="Arial"/>
              </a:rPr>
              <a:t>A Paradigm Shift Requires new Operating Context</a:t>
            </a:r>
            <a:endParaRPr lang="en-US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4554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/>
          <p:cNvSpPr/>
          <p:nvPr/>
        </p:nvSpPr>
        <p:spPr>
          <a:xfrm>
            <a:off x="1875487" y="5195121"/>
            <a:ext cx="1645920" cy="92092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91" name="Rectangle 90"/>
          <p:cNvSpPr/>
          <p:nvPr/>
        </p:nvSpPr>
        <p:spPr>
          <a:xfrm>
            <a:off x="3532315" y="3226969"/>
            <a:ext cx="1143000" cy="2006252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3" name="Group 53"/>
          <p:cNvGrpSpPr/>
          <p:nvPr/>
        </p:nvGrpSpPr>
        <p:grpSpPr>
          <a:xfrm>
            <a:off x="627534" y="1651821"/>
            <a:ext cx="6781456" cy="1600200"/>
            <a:chOff x="609944" y="1657350"/>
            <a:chExt cx="6781456" cy="1600200"/>
          </a:xfrm>
        </p:grpSpPr>
        <p:sp>
          <p:nvSpPr>
            <p:cNvPr id="93" name="Rectangle 92"/>
            <p:cNvSpPr/>
            <p:nvPr/>
          </p:nvSpPr>
          <p:spPr>
            <a:xfrm>
              <a:off x="4648200" y="1657350"/>
              <a:ext cx="2743200" cy="16002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09944" y="2154915"/>
              <a:ext cx="1809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spc="-100" dirty="0" smtClean="0">
                  <a:solidFill>
                    <a:srgbClr val="C00000"/>
                  </a:solidFill>
                </a:rPr>
                <a:t>Commoditization</a:t>
              </a:r>
              <a:endParaRPr lang="en-US" sz="2000" b="1" i="1" spc="-100" dirty="0">
                <a:solidFill>
                  <a:srgbClr val="C00000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7315200" cy="1143000"/>
          </a:xfrm>
        </p:spPr>
        <p:txBody>
          <a:bodyPr>
            <a:normAutofit/>
          </a:bodyPr>
          <a:lstStyle/>
          <a:p>
            <a:pPr algn="l"/>
            <a:r>
              <a:rPr lang="en-US" u="sng" dirty="0" smtClean="0"/>
              <a:t>Each S-Curves</a:t>
            </a:r>
            <a:r>
              <a:rPr lang="en-US" dirty="0"/>
              <a:t> </a:t>
            </a:r>
            <a:r>
              <a:rPr lang="en-US" dirty="0" smtClean="0"/>
              <a:t>signifies a Paradigm</a:t>
            </a:r>
            <a:endParaRPr lang="en-US" dirty="0"/>
          </a:p>
        </p:txBody>
      </p:sp>
      <p:cxnSp>
        <p:nvCxnSpPr>
          <p:cNvPr id="30" name="Straight Arrow Connector 3"/>
          <p:cNvCxnSpPr>
            <a:cxnSpLocks noChangeShapeType="1"/>
          </p:cNvCxnSpPr>
          <p:nvPr/>
        </p:nvCxnSpPr>
        <p:spPr bwMode="auto">
          <a:xfrm flipV="1">
            <a:off x="1887935" y="1518471"/>
            <a:ext cx="0" cy="4886175"/>
          </a:xfrm>
          <a:prstGeom prst="straightConnector1">
            <a:avLst/>
          </a:prstGeom>
          <a:noFill/>
          <a:ln w="38100" algn="ctr">
            <a:solidFill>
              <a:srgbClr val="000000"/>
            </a:solidFill>
            <a:miter lim="800000"/>
            <a:headEnd/>
            <a:tailEnd type="arrow" w="med" len="med"/>
          </a:ln>
        </p:spPr>
      </p:cxnSp>
      <p:cxnSp>
        <p:nvCxnSpPr>
          <p:cNvPr id="31" name="Straight Arrow Connector 5"/>
          <p:cNvCxnSpPr>
            <a:cxnSpLocks noChangeShapeType="1"/>
          </p:cNvCxnSpPr>
          <p:nvPr/>
        </p:nvCxnSpPr>
        <p:spPr bwMode="auto">
          <a:xfrm>
            <a:off x="1450619" y="6102029"/>
            <a:ext cx="7071046" cy="0"/>
          </a:xfrm>
          <a:prstGeom prst="straightConnector1">
            <a:avLst/>
          </a:prstGeom>
          <a:noFill/>
          <a:ln w="38100" algn="ctr">
            <a:solidFill>
              <a:srgbClr val="000000"/>
            </a:solidFill>
            <a:miter lim="800000"/>
            <a:headEnd/>
            <a:tailEnd type="arrow" w="med" len="med"/>
          </a:ln>
        </p:spPr>
      </p:cxnSp>
      <p:grpSp>
        <p:nvGrpSpPr>
          <p:cNvPr id="4" name="Group 49"/>
          <p:cNvGrpSpPr/>
          <p:nvPr/>
        </p:nvGrpSpPr>
        <p:grpSpPr>
          <a:xfrm>
            <a:off x="681355" y="1594670"/>
            <a:ext cx="6614911" cy="4800599"/>
            <a:chOff x="663765" y="1600199"/>
            <a:chExt cx="6614911" cy="4800599"/>
          </a:xfrm>
        </p:grpSpPr>
        <p:cxnSp>
          <p:nvCxnSpPr>
            <p:cNvPr id="39" name="Straight Connector 38"/>
            <p:cNvCxnSpPr/>
            <p:nvPr/>
          </p:nvCxnSpPr>
          <p:spPr bwMode="auto">
            <a:xfrm rot="5400000">
              <a:off x="1095274" y="4000499"/>
              <a:ext cx="4800599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lg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59" name="TextBox 58"/>
            <p:cNvSpPr txBox="1"/>
            <p:nvPr/>
          </p:nvSpPr>
          <p:spPr>
            <a:xfrm>
              <a:off x="663765" y="5512066"/>
              <a:ext cx="120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spc="-100" dirty="0" smtClean="0">
                  <a:solidFill>
                    <a:srgbClr val="0033CC"/>
                  </a:solidFill>
                </a:rPr>
                <a:t>Innovation</a:t>
              </a:r>
              <a:endParaRPr lang="en-US" b="1" i="1" spc="-100" dirty="0">
                <a:solidFill>
                  <a:srgbClr val="0033CC"/>
                </a:solidFill>
              </a:endParaRPr>
            </a:p>
          </p:txBody>
        </p:sp>
        <p:grpSp>
          <p:nvGrpSpPr>
            <p:cNvPr id="5" name="Group 47"/>
            <p:cNvGrpSpPr/>
            <p:nvPr/>
          </p:nvGrpSpPr>
          <p:grpSpPr>
            <a:xfrm>
              <a:off x="1854926" y="4643810"/>
              <a:ext cx="5423750" cy="566365"/>
              <a:chOff x="1854926" y="4643810"/>
              <a:chExt cx="5423750" cy="566365"/>
            </a:xfrm>
          </p:grpSpPr>
          <p:cxnSp>
            <p:nvCxnSpPr>
              <p:cNvPr id="37" name="Straight Connector 36"/>
              <p:cNvCxnSpPr/>
              <p:nvPr/>
            </p:nvCxnSpPr>
            <p:spPr bwMode="auto">
              <a:xfrm>
                <a:off x="1854926" y="5210175"/>
                <a:ext cx="542375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rgbClr val="7030A0"/>
                </a:solidFill>
                <a:prstDash val="lgDash"/>
                <a:miter lim="800000"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62" name="TextBox 61"/>
              <p:cNvSpPr txBox="1"/>
              <p:nvPr/>
            </p:nvSpPr>
            <p:spPr>
              <a:xfrm>
                <a:off x="2364100" y="4643810"/>
                <a:ext cx="1136337" cy="5410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>
                  <a:lnSpc>
                    <a:spcPct val="80000"/>
                  </a:lnSpc>
                </a:pPr>
                <a:r>
                  <a:rPr lang="en-US" b="1" dirty="0" smtClean="0"/>
                  <a:t>Dominant</a:t>
                </a:r>
              </a:p>
              <a:p>
                <a:pPr algn="r">
                  <a:lnSpc>
                    <a:spcPct val="80000"/>
                  </a:lnSpc>
                </a:pPr>
                <a:r>
                  <a:rPr lang="en-US" b="1" dirty="0" smtClean="0"/>
                  <a:t>Design</a:t>
                </a:r>
                <a:endParaRPr lang="en-US" b="1" dirty="0"/>
              </a:p>
            </p:txBody>
          </p:sp>
        </p:grpSp>
      </p:grpSp>
      <p:grpSp>
        <p:nvGrpSpPr>
          <p:cNvPr id="6" name="Group 46"/>
          <p:cNvGrpSpPr/>
          <p:nvPr/>
        </p:nvGrpSpPr>
        <p:grpSpPr>
          <a:xfrm>
            <a:off x="1787442" y="2572060"/>
            <a:ext cx="4858114" cy="3366012"/>
            <a:chOff x="1769852" y="2577589"/>
            <a:chExt cx="4858114" cy="3366012"/>
          </a:xfrm>
        </p:grpSpPr>
        <p:sp>
          <p:nvSpPr>
            <p:cNvPr id="29" name="Freeform 30"/>
            <p:cNvSpPr>
              <a:spLocks/>
            </p:cNvSpPr>
            <p:nvPr/>
          </p:nvSpPr>
          <p:spPr bwMode="auto">
            <a:xfrm rot="327044">
              <a:off x="2164967" y="2669351"/>
              <a:ext cx="4001239" cy="3274250"/>
            </a:xfrm>
            <a:custGeom>
              <a:avLst/>
              <a:gdLst>
                <a:gd name="T0" fmla="*/ 0 w 920"/>
                <a:gd name="T1" fmla="*/ 2147483647 h 1466"/>
                <a:gd name="T2" fmla="*/ 2147483647 w 920"/>
                <a:gd name="T3" fmla="*/ 2147483647 h 1466"/>
                <a:gd name="T4" fmla="*/ 2147483647 w 920"/>
                <a:gd name="T5" fmla="*/ 2147483647 h 1466"/>
                <a:gd name="T6" fmla="*/ 2147483647 w 920"/>
                <a:gd name="T7" fmla="*/ 0 h 146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20"/>
                <a:gd name="T13" fmla="*/ 0 h 1466"/>
                <a:gd name="T14" fmla="*/ 920 w 920"/>
                <a:gd name="T15" fmla="*/ 1466 h 146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20" h="1466">
                  <a:moveTo>
                    <a:pt x="0" y="1466"/>
                  </a:moveTo>
                  <a:cubicBezTo>
                    <a:pt x="139" y="1376"/>
                    <a:pt x="279" y="1287"/>
                    <a:pt x="374" y="1077"/>
                  </a:cubicBezTo>
                  <a:cubicBezTo>
                    <a:pt x="469" y="867"/>
                    <a:pt x="478" y="389"/>
                    <a:pt x="569" y="209"/>
                  </a:cubicBezTo>
                  <a:cubicBezTo>
                    <a:pt x="660" y="29"/>
                    <a:pt x="790" y="14"/>
                    <a:pt x="920" y="0"/>
                  </a:cubicBezTo>
                </a:path>
              </a:pathLst>
            </a:custGeom>
            <a:noFill/>
            <a:ln w="76200">
              <a:solidFill>
                <a:srgbClr val="C0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pPr>
                <a:defRPr/>
              </a:pPr>
              <a:endParaRPr lang="en-US" sz="1600">
                <a:latin typeface="+mn-lt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6183614" y="2577589"/>
              <a:ext cx="4443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</a:rPr>
                <a:t>A</a:t>
              </a:r>
              <a:endParaRPr lang="en-US" sz="2800" b="1" dirty="0">
                <a:solidFill>
                  <a:srgbClr val="C00000"/>
                </a:solidFill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1769852" y="5379617"/>
              <a:ext cx="4443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</a:rPr>
                <a:t>A</a:t>
              </a:r>
              <a:endParaRPr lang="en-US" sz="28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7" name="Group 50"/>
          <p:cNvGrpSpPr/>
          <p:nvPr/>
        </p:nvGrpSpPr>
        <p:grpSpPr>
          <a:xfrm>
            <a:off x="572814" y="1594672"/>
            <a:ext cx="6759976" cy="4800599"/>
            <a:chOff x="555224" y="1600201"/>
            <a:chExt cx="6759976" cy="4800599"/>
          </a:xfrm>
        </p:grpSpPr>
        <p:cxnSp>
          <p:nvCxnSpPr>
            <p:cNvPr id="38" name="Straight Connector 37"/>
            <p:cNvCxnSpPr/>
            <p:nvPr/>
          </p:nvCxnSpPr>
          <p:spPr bwMode="auto">
            <a:xfrm rot="5400000">
              <a:off x="2270602" y="4000501"/>
              <a:ext cx="4800599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lg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60" name="TextBox 59"/>
            <p:cNvSpPr txBox="1"/>
            <p:nvPr/>
          </p:nvSpPr>
          <p:spPr>
            <a:xfrm>
              <a:off x="555224" y="3924154"/>
              <a:ext cx="1348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spc="-100" dirty="0" smtClean="0">
                  <a:solidFill>
                    <a:srgbClr val="006600"/>
                  </a:solidFill>
                </a:rPr>
                <a:t>Competition</a:t>
              </a:r>
              <a:endParaRPr lang="en-US" sz="2000" b="1" i="1" spc="-100" dirty="0">
                <a:solidFill>
                  <a:srgbClr val="006600"/>
                </a:solidFill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 bwMode="auto">
            <a:xfrm>
              <a:off x="1891450" y="3243511"/>
              <a:ext cx="542375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rgbClr val="0070C0"/>
              </a:solidFill>
              <a:prstDash val="lgDash"/>
              <a:miter lim="800000"/>
              <a:headEnd type="none" w="med" len="med"/>
              <a:tailEnd type="none" w="med" len="med"/>
            </a:ln>
            <a:effectLst/>
          </p:spPr>
        </p:cxnSp>
      </p:grpSp>
      <p:sp>
        <p:nvSpPr>
          <p:cNvPr id="101" name="TextBox 100"/>
          <p:cNvSpPr txBox="1"/>
          <p:nvPr/>
        </p:nvSpPr>
        <p:spPr>
          <a:xfrm>
            <a:off x="2436940" y="565232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6600"/>
                </a:solidFill>
              </a:rPr>
              <a:t>B</a:t>
            </a:r>
            <a:endParaRPr lang="en-US" sz="2800" b="1" dirty="0">
              <a:solidFill>
                <a:srgbClr val="006600"/>
              </a:solidFill>
            </a:endParaRPr>
          </a:p>
        </p:txBody>
      </p:sp>
      <p:sp>
        <p:nvSpPr>
          <p:cNvPr id="16" name="Flowchart: Summing Junction 15"/>
          <p:cNvSpPr/>
          <p:nvPr/>
        </p:nvSpPr>
        <p:spPr>
          <a:xfrm>
            <a:off x="3375059" y="5064125"/>
            <a:ext cx="273647" cy="273647"/>
          </a:xfrm>
          <a:prstGeom prst="flowChartSummingJunction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606904" y="1110926"/>
            <a:ext cx="23529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(Technology)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7216178" y="5568137"/>
            <a:ext cx="1775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 (Market)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Breakthrough Innovation in New Product Development</a:t>
            </a:r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4294967295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392699" y="6054954"/>
            <a:ext cx="7086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>
                <a:solidFill>
                  <a:srgbClr val="0000FF"/>
                </a:solidFill>
              </a:rPr>
              <a:t>Early</a:t>
            </a:r>
            <a:endParaRPr lang="en-US" sz="2000" b="1" i="1" dirty="0">
              <a:solidFill>
                <a:srgbClr val="0000FF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351634" y="6052398"/>
            <a:ext cx="14848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>
                <a:solidFill>
                  <a:srgbClr val="006600"/>
                </a:solidFill>
              </a:rPr>
              <a:t>Mainstream</a:t>
            </a:r>
            <a:endParaRPr lang="en-US" sz="2000" b="1" i="1" dirty="0">
              <a:solidFill>
                <a:srgbClr val="006600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579761" y="6062905"/>
            <a:ext cx="6408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>
                <a:solidFill>
                  <a:srgbClr val="C00000"/>
                </a:solidFill>
              </a:rPr>
              <a:t>Late</a:t>
            </a:r>
            <a:endParaRPr lang="en-US" sz="2000" b="1" i="1" dirty="0">
              <a:solidFill>
                <a:srgbClr val="C00000"/>
              </a:solidFill>
            </a:endParaRPr>
          </a:p>
        </p:txBody>
      </p:sp>
      <p:sp>
        <p:nvSpPr>
          <p:cNvPr id="70" name="Flowchart: Summing Junction 69"/>
          <p:cNvSpPr/>
          <p:nvPr/>
        </p:nvSpPr>
        <p:spPr>
          <a:xfrm>
            <a:off x="4544199" y="3118450"/>
            <a:ext cx="273647" cy="273647"/>
          </a:xfrm>
          <a:prstGeom prst="flowChartSummingJunction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Callout 8"/>
          <p:cNvSpPr/>
          <p:nvPr/>
        </p:nvSpPr>
        <p:spPr>
          <a:xfrm>
            <a:off x="5638800" y="2971800"/>
            <a:ext cx="2667000" cy="1371600"/>
          </a:xfrm>
          <a:prstGeom prst="wedgeEllipseCallout">
            <a:avLst>
              <a:gd name="adj1" fmla="val -122665"/>
              <a:gd name="adj2" fmla="val 11109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Paradigm Emerges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50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1" grpId="0" animBg="1"/>
      <p:bldP spid="16" grpId="0" animBg="1"/>
      <p:bldP spid="28" grpId="0"/>
      <p:bldP spid="67" grpId="0"/>
      <p:bldP spid="68" grpId="0"/>
      <p:bldP spid="7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Paradigm shifts driven by 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408126" y="6483015"/>
            <a:ext cx="733425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cxnSp>
        <p:nvCxnSpPr>
          <p:cNvPr id="6" name="Straight Arrow Connector 3"/>
          <p:cNvCxnSpPr>
            <a:cxnSpLocks noChangeShapeType="1"/>
          </p:cNvCxnSpPr>
          <p:nvPr/>
        </p:nvCxnSpPr>
        <p:spPr bwMode="auto">
          <a:xfrm flipV="1">
            <a:off x="1243722" y="1675559"/>
            <a:ext cx="0" cy="4563414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miter lim="800000"/>
            <a:headEnd/>
            <a:tailEnd type="arrow" w="med" len="med"/>
          </a:ln>
        </p:spPr>
      </p:cxnSp>
      <p:sp>
        <p:nvSpPr>
          <p:cNvPr id="7" name="Flowchart: Summing Junction 6"/>
          <p:cNvSpPr/>
          <p:nvPr/>
        </p:nvSpPr>
        <p:spPr>
          <a:xfrm rot="2600516">
            <a:off x="5801307" y="1854908"/>
            <a:ext cx="330214" cy="295858"/>
          </a:xfrm>
          <a:prstGeom prst="flowChartSummingJunction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</a:endParaRPr>
          </a:p>
        </p:txBody>
      </p:sp>
      <p:sp>
        <p:nvSpPr>
          <p:cNvPr id="9" name="Line 10"/>
          <p:cNvSpPr>
            <a:spLocks noChangeShapeType="1"/>
          </p:cNvSpPr>
          <p:nvPr/>
        </p:nvSpPr>
        <p:spPr bwMode="auto">
          <a:xfrm flipV="1">
            <a:off x="3747169" y="2163391"/>
            <a:ext cx="2114182" cy="3244176"/>
          </a:xfrm>
          <a:prstGeom prst="line">
            <a:avLst/>
          </a:prstGeom>
          <a:noFill/>
          <a:ln w="76200">
            <a:solidFill>
              <a:schemeClr val="accent4">
                <a:lumMod val="60000"/>
                <a:lumOff val="40000"/>
              </a:schemeClr>
            </a:solidFill>
            <a:prstDash val="solid"/>
            <a:miter lim="800000"/>
            <a:headEnd/>
            <a:tailEnd/>
          </a:ln>
        </p:spPr>
        <p:txBody>
          <a:bodyPr wrap="none"/>
          <a:lstStyle/>
          <a:p>
            <a:endParaRPr lang="en-US">
              <a:latin typeface="Calibri" panose="020F0502020204030204" pitchFamily="34" charset="0"/>
            </a:endParaRPr>
          </a:p>
        </p:txBody>
      </p:sp>
      <p:cxnSp>
        <p:nvCxnSpPr>
          <p:cNvPr id="11" name="Straight Connector 31"/>
          <p:cNvCxnSpPr>
            <a:cxnSpLocks noChangeShapeType="1"/>
          </p:cNvCxnSpPr>
          <p:nvPr/>
        </p:nvCxnSpPr>
        <p:spPr bwMode="auto">
          <a:xfrm flipV="1">
            <a:off x="2761323" y="2125365"/>
            <a:ext cx="2170104" cy="3240749"/>
          </a:xfrm>
          <a:prstGeom prst="line">
            <a:avLst/>
          </a:prstGeom>
          <a:noFill/>
          <a:ln w="76200" algn="ctr">
            <a:solidFill>
              <a:srgbClr val="7030A0"/>
            </a:solidFill>
            <a:prstDash val="solid"/>
            <a:miter lim="800000"/>
            <a:headEnd/>
            <a:tailEnd/>
          </a:ln>
        </p:spPr>
      </p:cxnSp>
      <p:sp>
        <p:nvSpPr>
          <p:cNvPr id="15" name="Line 8"/>
          <p:cNvSpPr>
            <a:spLocks noChangeShapeType="1"/>
          </p:cNvSpPr>
          <p:nvPr/>
        </p:nvSpPr>
        <p:spPr bwMode="auto">
          <a:xfrm flipV="1">
            <a:off x="1522831" y="2749187"/>
            <a:ext cx="5666668" cy="1885152"/>
          </a:xfrm>
          <a:prstGeom prst="line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/>
          <a:p>
            <a:endParaRPr lang="en-US">
              <a:latin typeface="Calibri" panose="020F0502020204030204" pitchFamily="34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757688" y="3823279"/>
            <a:ext cx="1050221" cy="1556394"/>
          </a:xfrm>
          <a:prstGeom prst="line">
            <a:avLst/>
          </a:prstGeom>
          <a:ln w="762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717857" y="3457365"/>
            <a:ext cx="1367034" cy="442114"/>
          </a:xfrm>
          <a:prstGeom prst="line">
            <a:avLst/>
          </a:prstGeom>
          <a:ln w="762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003191" y="2052573"/>
            <a:ext cx="938865" cy="1442522"/>
          </a:xfrm>
          <a:prstGeom prst="line">
            <a:avLst/>
          </a:prstGeom>
          <a:ln w="762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ine 10"/>
          <p:cNvSpPr>
            <a:spLocks noChangeShapeType="1"/>
          </p:cNvSpPr>
          <p:nvPr/>
        </p:nvSpPr>
        <p:spPr bwMode="auto">
          <a:xfrm flipV="1">
            <a:off x="3257566" y="2155026"/>
            <a:ext cx="2142131" cy="3267491"/>
          </a:xfrm>
          <a:prstGeom prst="line">
            <a:avLst/>
          </a:prstGeom>
          <a:noFill/>
          <a:ln w="76200">
            <a:solidFill>
              <a:schemeClr val="accent4"/>
            </a:solidFill>
            <a:prstDash val="solid"/>
            <a:miter lim="800000"/>
            <a:headEnd/>
            <a:tailEnd/>
          </a:ln>
        </p:spPr>
        <p:txBody>
          <a:bodyPr wrap="none"/>
          <a:lstStyle/>
          <a:p>
            <a:endParaRPr lang="en-US">
              <a:latin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 rot="18094052">
            <a:off x="2955050" y="4299463"/>
            <a:ext cx="1440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</a:rPr>
              <a:t>Technology B</a:t>
            </a:r>
            <a:endParaRPr lang="en-US" b="1" dirty="0">
              <a:solidFill>
                <a:schemeClr val="accent4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1" name="Flowchart: Or 20"/>
          <p:cNvSpPr/>
          <p:nvPr/>
        </p:nvSpPr>
        <p:spPr>
          <a:xfrm>
            <a:off x="2497510" y="5356221"/>
            <a:ext cx="330214" cy="295858"/>
          </a:xfrm>
          <a:prstGeom prst="flowChartOr">
            <a:avLst/>
          </a:prstGeom>
          <a:solidFill>
            <a:srgbClr val="00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1330319" y="5527670"/>
            <a:ext cx="5255278" cy="0"/>
          </a:xfrm>
          <a:prstGeom prst="line">
            <a:avLst/>
          </a:prstGeom>
          <a:ln>
            <a:solidFill>
              <a:srgbClr val="C00000"/>
            </a:solidFill>
            <a:prstDash val="lgDash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243722" y="2020409"/>
            <a:ext cx="5362645" cy="0"/>
          </a:xfrm>
          <a:prstGeom prst="line">
            <a:avLst/>
          </a:prstGeom>
          <a:ln>
            <a:solidFill>
              <a:srgbClr val="005C00"/>
            </a:solidFill>
            <a:prstDash val="lgDash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519245" y="563476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 panose="020F0502020204030204" pitchFamily="34" charset="0"/>
              </a:rPr>
              <a:t>T2</a:t>
            </a:r>
            <a:endParaRPr lang="en-US" b="1" dirty="0">
              <a:latin typeface="Calibri" panose="020F050202020403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815004" y="563476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 panose="020F0502020204030204" pitchFamily="34" charset="0"/>
              </a:rPr>
              <a:t>T3</a:t>
            </a:r>
            <a:endParaRPr lang="en-US" b="1" dirty="0">
              <a:latin typeface="Calibri" panose="020F0502020204030204" pitchFamily="34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5027806" y="2000832"/>
            <a:ext cx="4374" cy="3965554"/>
          </a:xfrm>
          <a:prstGeom prst="line">
            <a:avLst/>
          </a:prstGeom>
          <a:ln>
            <a:solidFill>
              <a:srgbClr val="FF000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747169" y="2000832"/>
            <a:ext cx="0" cy="3910227"/>
          </a:xfrm>
          <a:prstGeom prst="line">
            <a:avLst/>
          </a:prstGeom>
          <a:ln>
            <a:solidFill>
              <a:srgbClr val="FF000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466419" y="563476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 panose="020F0502020204030204" pitchFamily="34" charset="0"/>
              </a:rPr>
              <a:t>T1</a:t>
            </a:r>
            <a:endParaRPr lang="en-US" b="1" dirty="0">
              <a:latin typeface="Calibri" panose="020F0502020204030204" pitchFamily="34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2667506" y="5490626"/>
            <a:ext cx="0" cy="510088"/>
          </a:xfrm>
          <a:prstGeom prst="line">
            <a:avLst/>
          </a:prstGeom>
          <a:ln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392523" y="1831043"/>
            <a:ext cx="0" cy="4315162"/>
          </a:xfrm>
          <a:prstGeom prst="line">
            <a:avLst/>
          </a:prstGeom>
          <a:ln w="28575">
            <a:solidFill>
              <a:srgbClr val="7030A0"/>
            </a:solidFill>
            <a:prstDash val="lgDash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lowchart: Summing Junction 32"/>
          <p:cNvSpPr/>
          <p:nvPr/>
        </p:nvSpPr>
        <p:spPr>
          <a:xfrm>
            <a:off x="4227416" y="3527532"/>
            <a:ext cx="330214" cy="295858"/>
          </a:xfrm>
          <a:prstGeom prst="flowChartSummingJunction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415548" y="5889605"/>
            <a:ext cx="1406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Market Time</a:t>
            </a:r>
            <a:endParaRPr lang="en-US" b="1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82804" y="1355913"/>
            <a:ext cx="2539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Technology Performance</a:t>
            </a:r>
            <a:endParaRPr lang="en-US" b="1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762000" y="5911062"/>
            <a:ext cx="8077200" cy="3825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reeform 30"/>
          <p:cNvSpPr>
            <a:spLocks/>
          </p:cNvSpPr>
          <p:nvPr/>
        </p:nvSpPr>
        <p:spPr bwMode="auto">
          <a:xfrm rot="21441829">
            <a:off x="1877893" y="2045225"/>
            <a:ext cx="5009205" cy="3613474"/>
          </a:xfrm>
          <a:custGeom>
            <a:avLst/>
            <a:gdLst>
              <a:gd name="T0" fmla="*/ 0 w 920"/>
              <a:gd name="T1" fmla="*/ 2147483647 h 1466"/>
              <a:gd name="T2" fmla="*/ 2147483647 w 920"/>
              <a:gd name="T3" fmla="*/ 2147483647 h 1466"/>
              <a:gd name="T4" fmla="*/ 2147483647 w 920"/>
              <a:gd name="T5" fmla="*/ 2147483647 h 1466"/>
              <a:gd name="T6" fmla="*/ 2147483647 w 920"/>
              <a:gd name="T7" fmla="*/ 0 h 1466"/>
              <a:gd name="T8" fmla="*/ 0 60000 65536"/>
              <a:gd name="T9" fmla="*/ 0 60000 65536"/>
              <a:gd name="T10" fmla="*/ 0 60000 65536"/>
              <a:gd name="T11" fmla="*/ 0 60000 65536"/>
              <a:gd name="T12" fmla="*/ 0 w 920"/>
              <a:gd name="T13" fmla="*/ 0 h 1466"/>
              <a:gd name="T14" fmla="*/ 920 w 920"/>
              <a:gd name="T15" fmla="*/ 1466 h 146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20" h="1466">
                <a:moveTo>
                  <a:pt x="0" y="1466"/>
                </a:moveTo>
                <a:cubicBezTo>
                  <a:pt x="139" y="1376"/>
                  <a:pt x="279" y="1287"/>
                  <a:pt x="374" y="1077"/>
                </a:cubicBezTo>
                <a:cubicBezTo>
                  <a:pt x="469" y="867"/>
                  <a:pt x="478" y="389"/>
                  <a:pt x="569" y="209"/>
                </a:cubicBezTo>
                <a:cubicBezTo>
                  <a:pt x="660" y="29"/>
                  <a:pt x="790" y="14"/>
                  <a:pt x="920" y="0"/>
                </a:cubicBezTo>
              </a:path>
            </a:pathLst>
          </a:custGeom>
          <a:noFill/>
          <a:ln w="76200">
            <a:solidFill>
              <a:srgbClr val="FF0000"/>
            </a:solidFill>
            <a:prstDash val="sysDot"/>
            <a:miter lim="800000"/>
            <a:headEnd/>
            <a:tailEnd/>
          </a:ln>
        </p:spPr>
        <p:txBody>
          <a:bodyPr wrap="none"/>
          <a:lstStyle/>
          <a:p>
            <a:pPr>
              <a:defRPr/>
            </a:pPr>
            <a:endParaRPr lang="en-US" sz="1600">
              <a:latin typeface="Calibri" panose="020F0502020204030204" pitchFamily="34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2673149" y="2022325"/>
            <a:ext cx="0" cy="3910227"/>
          </a:xfrm>
          <a:prstGeom prst="line">
            <a:avLst/>
          </a:prstGeom>
          <a:ln>
            <a:solidFill>
              <a:srgbClr val="FF000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18041324">
            <a:off x="2290272" y="4470083"/>
            <a:ext cx="1450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  <a:latin typeface="Calibri" panose="020F0502020204030204" pitchFamily="34" charset="0"/>
              </a:rPr>
              <a:t>Technology A</a:t>
            </a:r>
            <a:endParaRPr lang="en-US" b="1" dirty="0">
              <a:solidFill>
                <a:srgbClr val="7030A0"/>
              </a:solidFill>
              <a:latin typeface="Calibri" panose="020F05020202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20554326">
            <a:off x="1273028" y="3903910"/>
            <a:ext cx="2629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 panose="020F0502020204030204" pitchFamily="34" charset="0"/>
              </a:rPr>
              <a:t>Actual Customer Demand</a:t>
            </a:r>
            <a:endParaRPr lang="en-US" b="1" dirty="0">
              <a:latin typeface="Calibri" panose="020F05020202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20462039">
            <a:off x="4968179" y="3044567"/>
            <a:ext cx="2629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 panose="020F0502020204030204" pitchFamily="34" charset="0"/>
              </a:rPr>
              <a:t>Actual Customer Demand</a:t>
            </a:r>
            <a:endParaRPr lang="en-US" b="1" dirty="0">
              <a:latin typeface="Calibri" panose="020F0502020204030204" pitchFamily="34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4936275" y="2305163"/>
            <a:ext cx="201915" cy="19937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1256232" y="5969702"/>
            <a:ext cx="3717088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dirty="0" smtClean="0"/>
              <a:t>Modularization is only possible </a:t>
            </a:r>
            <a:r>
              <a:rPr lang="en-US" b="1" dirty="0" smtClean="0"/>
              <a:t>AFTER</a:t>
            </a:r>
          </a:p>
          <a:p>
            <a:pPr algn="ctr">
              <a:lnSpc>
                <a:spcPct val="70000"/>
              </a:lnSpc>
            </a:pPr>
            <a:r>
              <a:rPr lang="en-US" dirty="0" smtClean="0"/>
              <a:t>a dominate design is formed</a:t>
            </a:r>
            <a:endParaRPr lang="en-US" dirty="0"/>
          </a:p>
        </p:txBody>
      </p:sp>
      <p:sp>
        <p:nvSpPr>
          <p:cNvPr id="62" name="Oval 61"/>
          <p:cNvSpPr/>
          <p:nvPr/>
        </p:nvSpPr>
        <p:spPr>
          <a:xfrm>
            <a:off x="4597249" y="2020814"/>
            <a:ext cx="1066800" cy="957651"/>
          </a:xfrm>
          <a:prstGeom prst="ellipse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4372233" y="1189909"/>
            <a:ext cx="3213957" cy="4925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dirty="0" smtClean="0"/>
              <a:t>Modularization completes when</a:t>
            </a:r>
          </a:p>
          <a:p>
            <a:pPr algn="ctr">
              <a:lnSpc>
                <a:spcPct val="70000"/>
              </a:lnSpc>
            </a:pPr>
            <a:r>
              <a:rPr lang="en-US" dirty="0" smtClean="0"/>
              <a:t>full commoditization is achieved</a:t>
            </a:r>
            <a:endParaRPr lang="en-US" dirty="0"/>
          </a:p>
        </p:txBody>
      </p:sp>
      <p:sp>
        <p:nvSpPr>
          <p:cNvPr id="64" name="Freeform 63"/>
          <p:cNvSpPr/>
          <p:nvPr/>
        </p:nvSpPr>
        <p:spPr>
          <a:xfrm>
            <a:off x="4478135" y="1502502"/>
            <a:ext cx="502381" cy="890310"/>
          </a:xfrm>
          <a:custGeom>
            <a:avLst/>
            <a:gdLst>
              <a:gd name="connsiteX0" fmla="*/ 461727 w 679010"/>
              <a:gd name="connsiteY0" fmla="*/ 0 h 950614"/>
              <a:gd name="connsiteX1" fmla="*/ 36214 w 679010"/>
              <a:gd name="connsiteY1" fmla="*/ 461726 h 950614"/>
              <a:gd name="connsiteX2" fmla="*/ 679010 w 679010"/>
              <a:gd name="connsiteY2" fmla="*/ 950614 h 950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9010" h="950614">
                <a:moveTo>
                  <a:pt x="461727" y="0"/>
                </a:moveTo>
                <a:cubicBezTo>
                  <a:pt x="230863" y="151645"/>
                  <a:pt x="0" y="303290"/>
                  <a:pt x="36214" y="461726"/>
                </a:cubicBezTo>
                <a:cubicBezTo>
                  <a:pt x="72428" y="620162"/>
                  <a:pt x="375719" y="785388"/>
                  <a:pt x="679010" y="950614"/>
                </a:cubicBezTo>
              </a:path>
            </a:pathLst>
          </a:cu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785164" y="563476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 panose="020F0502020204030204" pitchFamily="34" charset="0"/>
              </a:rPr>
              <a:t>T4</a:t>
            </a:r>
            <a:endParaRPr lang="en-US" b="1" dirty="0">
              <a:latin typeface="Calibri" panose="020F0502020204030204" pitchFamily="34" charset="0"/>
            </a:endParaRPr>
          </a:p>
        </p:txBody>
      </p:sp>
      <p:sp>
        <p:nvSpPr>
          <p:cNvPr id="46" name="Text Box 12"/>
          <p:cNvSpPr txBox="1">
            <a:spLocks noChangeArrowheads="1"/>
          </p:cNvSpPr>
          <p:nvPr/>
        </p:nvSpPr>
        <p:spPr bwMode="auto">
          <a:xfrm>
            <a:off x="5024159" y="4585462"/>
            <a:ext cx="1797993" cy="986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lnSpc>
                <a:spcPct val="80000"/>
              </a:lnSpc>
              <a:defRPr/>
            </a:pPr>
            <a:r>
              <a:rPr lang="en-US" sz="2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Modularized</a:t>
            </a:r>
          </a:p>
          <a:p>
            <a:pPr algn="r">
              <a:lnSpc>
                <a:spcPct val="80000"/>
              </a:lnSpc>
              <a:defRPr/>
            </a:pPr>
            <a:r>
              <a:rPr lang="en-US" sz="2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Product and</a:t>
            </a:r>
          </a:p>
          <a:p>
            <a:pPr algn="r">
              <a:lnSpc>
                <a:spcPct val="80000"/>
              </a:lnSpc>
              <a:defRPr/>
            </a:pPr>
            <a:r>
              <a:rPr lang="en-US" sz="2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</a:t>
            </a:r>
            <a:endParaRPr lang="en-US" sz="32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1" name="Text Box 12"/>
          <p:cNvSpPr txBox="1">
            <a:spLocks noChangeArrowheads="1"/>
          </p:cNvSpPr>
          <p:nvPr/>
        </p:nvSpPr>
        <p:spPr bwMode="auto">
          <a:xfrm>
            <a:off x="2157339" y="2051327"/>
            <a:ext cx="1735796" cy="986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24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Integrated</a:t>
            </a:r>
          </a:p>
          <a:p>
            <a:pPr>
              <a:lnSpc>
                <a:spcPct val="80000"/>
              </a:lnSpc>
              <a:defRPr/>
            </a:pPr>
            <a:r>
              <a:rPr lang="en-US" sz="24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Product and</a:t>
            </a:r>
          </a:p>
          <a:p>
            <a:pPr>
              <a:lnSpc>
                <a:spcPct val="80000"/>
              </a:lnSpc>
              <a:defRPr/>
            </a:pPr>
            <a:r>
              <a:rPr lang="en-US" sz="24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</a:t>
            </a:r>
            <a:endParaRPr lang="en-US" sz="32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6841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5" grpId="0" animBg="1"/>
      <p:bldP spid="19" grpId="0" animBg="1"/>
      <p:bldP spid="20" grpId="0"/>
      <p:bldP spid="21" grpId="0" animBg="1"/>
      <p:bldP spid="24" grpId="0"/>
      <p:bldP spid="25" grpId="0"/>
      <p:bldP spid="28" grpId="0"/>
      <p:bldP spid="33" grpId="0" animBg="1"/>
      <p:bldP spid="34" grpId="0"/>
      <p:bldP spid="35" grpId="0"/>
      <p:bldP spid="41" grpId="0" animBg="1"/>
      <p:bldP spid="12" grpId="0"/>
      <p:bldP spid="13" grpId="0"/>
      <p:bldP spid="14" grpId="0"/>
      <p:bldP spid="49" grpId="0" animBg="1"/>
      <p:bldP spid="53" grpId="0"/>
      <p:bldP spid="62" grpId="0" animBg="1"/>
      <p:bldP spid="63" grpId="0"/>
      <p:bldP spid="64" grpId="0" animBg="1"/>
      <p:bldP spid="29" grpId="0"/>
      <p:bldP spid="46" grpId="0"/>
      <p:bldP spid="5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518762" y="1104703"/>
            <a:ext cx="4134465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4400" dirty="0" smtClean="0">
                <a:latin typeface="Stencil" pitchFamily="82" charset="0"/>
                <a:ea typeface="造字工房毅黑（非商用）常规体" charset="-122"/>
                <a:sym typeface="黑体" pitchFamily="49" charset="-122"/>
              </a:rPr>
              <a:t>学校</a:t>
            </a:r>
            <a:r>
              <a:rPr lang="zh-CN" altLang="en-US" sz="4400" dirty="0">
                <a:solidFill>
                  <a:srgbClr val="FF0000"/>
                </a:solidFill>
                <a:latin typeface="Stencil" pitchFamily="82" charset="0"/>
                <a:ea typeface="造字工房毅黑（非商用）常规体" charset="-122"/>
                <a:sym typeface="黑体" pitchFamily="49" charset="-122"/>
              </a:rPr>
              <a:t>当前</a:t>
            </a:r>
            <a:r>
              <a:rPr lang="zh-CN" altLang="en-US" sz="4400" dirty="0" smtClean="0">
                <a:latin typeface="Stencil" pitchFamily="82" charset="0"/>
                <a:ea typeface="造字工房毅黑（非商用）常规体" charset="-122"/>
                <a:sym typeface="黑体" pitchFamily="49" charset="-122"/>
              </a:rPr>
              <a:t>的目标</a:t>
            </a:r>
            <a:endParaRPr lang="zh-CN" altLang="en-US" sz="4400" dirty="0">
              <a:latin typeface="Stencil" pitchFamily="82" charset="0"/>
              <a:ea typeface="造字工房毅黑（非商用）常规体" charset="-122"/>
              <a:sym typeface="黑体" pitchFamily="49" charset="-122"/>
            </a:endParaRPr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200129" y="2813050"/>
            <a:ext cx="6823984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4000" dirty="0" smtClean="0">
                <a:latin typeface="黑体" pitchFamily="49" charset="-122"/>
                <a:ea typeface="造字工房毅黑（非商用）常规体" charset="-122"/>
                <a:sym typeface="黑体" pitchFamily="49" charset="-122"/>
              </a:rPr>
              <a:t>培养可满足</a:t>
            </a:r>
            <a:r>
              <a:rPr lang="zh-CN" altLang="en-US" sz="4000" dirty="0" smtClean="0">
                <a:solidFill>
                  <a:srgbClr val="FF0000"/>
                </a:solidFill>
                <a:latin typeface="黑体" pitchFamily="49" charset="-122"/>
                <a:ea typeface="造字工房毅黑（非商用）常规体" charset="-122"/>
                <a:sym typeface="黑体" pitchFamily="49" charset="-122"/>
              </a:rPr>
              <a:t>未来</a:t>
            </a:r>
            <a:r>
              <a:rPr lang="zh-CN" altLang="en-US" sz="4000" dirty="0" smtClean="0">
                <a:latin typeface="黑体" pitchFamily="49" charset="-122"/>
                <a:ea typeface="造字工房毅黑（非商用）常规体" charset="-122"/>
                <a:sym typeface="黑体" pitchFamily="49" charset="-122"/>
              </a:rPr>
              <a:t>需求的学习者</a:t>
            </a:r>
            <a:endParaRPr lang="en-US" altLang="zh-CN" sz="4000" dirty="0" smtClean="0">
              <a:latin typeface="黑体" pitchFamily="49" charset="-122"/>
              <a:ea typeface="造字工房毅黑（非商用）常规体" charset="-122"/>
              <a:sym typeface="黑体" pitchFamily="49" charset="-122"/>
            </a:endParaRPr>
          </a:p>
          <a:p>
            <a:pPr algn="ctr"/>
            <a:endParaRPr lang="zh-CN" altLang="en-US" sz="4000" dirty="0">
              <a:latin typeface="黑体" pitchFamily="49" charset="-122"/>
              <a:ea typeface="造字工房毅黑（非商用）常规体" charset="-122"/>
              <a:sym typeface="黑体" pitchFamily="49" charset="-122"/>
            </a:endParaRPr>
          </a:p>
          <a:p>
            <a:pPr algn="ctr"/>
            <a:r>
              <a:rPr lang="zh-CN" altLang="en-US" sz="4000" dirty="0"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（学习者</a:t>
            </a:r>
            <a:r>
              <a:rPr lang="zh-CN" altLang="en-US" sz="4000" dirty="0">
                <a:solidFill>
                  <a:schemeClr val="tx2"/>
                </a:solidFill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＝</a:t>
            </a:r>
            <a:r>
              <a:rPr lang="zh-CN" altLang="en-US" sz="4000" dirty="0"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学生</a:t>
            </a:r>
            <a:r>
              <a:rPr lang="zh-CN" altLang="en-US" sz="4000" dirty="0">
                <a:solidFill>
                  <a:schemeClr val="tx2"/>
                </a:solidFill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＋</a:t>
            </a:r>
            <a:r>
              <a:rPr lang="zh-CN" altLang="en-US" sz="4000" dirty="0">
                <a:latin typeface="黑体" pitchFamily="49" charset="-122"/>
                <a:ea typeface="造字工房毅黑（非商用）常规体" charset="-122"/>
                <a:sym typeface="宋体" pitchFamily="2" charset="-122"/>
              </a:rPr>
              <a:t>学校）</a:t>
            </a:r>
          </a:p>
        </p:txBody>
      </p:sp>
    </p:spTree>
    <p:extLst>
      <p:ext uri="{BB962C8B-B14F-4D97-AF65-F5344CB8AC3E}">
        <p14:creationId xmlns:p14="http://schemas.microsoft.com/office/powerpoint/2010/main" val="3841722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数字世界的发展规律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803696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摩尔定律指挥着数字化产业的总体规划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27106" y="5921819"/>
            <a:ext cx="50099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http://</a:t>
            </a:r>
            <a:r>
              <a:rPr lang="en-US" sz="1100" dirty="0" err="1"/>
              <a:t>asia.cnet.com</a:t>
            </a:r>
            <a:r>
              <a:rPr lang="en-US" sz="1100" dirty="0"/>
              <a:t>/idf-2009-intel-continues-to-pursue-moores-law-62057958.htm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106" y="2266126"/>
            <a:ext cx="4858319" cy="364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51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TRIZ and Contradiction Matrix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74E712B2-BF16-4479-AD48-A5A723C4E5F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077412" y="6483351"/>
            <a:ext cx="4302407" cy="365125"/>
          </a:xfrm>
        </p:spPr>
        <p:txBody>
          <a:bodyPr/>
          <a:lstStyle/>
          <a:p>
            <a:r>
              <a:rPr lang="en-US" smtClean="0"/>
              <a:t>Principles and Practices of Global Innovation (iPodia - Spring 2015)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" y="1295400"/>
            <a:ext cx="8458200" cy="524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389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22269</TotalTime>
  <Words>1051</Words>
  <Application>Microsoft Macintosh PowerPoint</Application>
  <PresentationFormat>On-screen Show (4:3)</PresentationFormat>
  <Paragraphs>260</Paragraphs>
  <Slides>36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超越学科的认知基础</vt:lpstr>
      <vt:lpstr>比对不同学科语汇体系之异同</vt:lpstr>
      <vt:lpstr>Incommensurability</vt:lpstr>
      <vt:lpstr>A Paradigm Shift Requires new Operating Context</vt:lpstr>
      <vt:lpstr>Each S-Curves signifies a Paradigm</vt:lpstr>
      <vt:lpstr>Paradigm shifts driven by …</vt:lpstr>
      <vt:lpstr>PowerPoint Presentation</vt:lpstr>
      <vt:lpstr>数字世界的发展规律</vt:lpstr>
      <vt:lpstr>TRIZ and Contradiction Matrix</vt:lpstr>
      <vt:lpstr>Tapping into our iPodia Society</vt:lpstr>
      <vt:lpstr>In Terms of Axiomatic Design</vt:lpstr>
      <vt:lpstr>Two Axioms</vt:lpstr>
      <vt:lpstr>The Original Slide by Suh</vt:lpstr>
      <vt:lpstr>Error in the original literature</vt:lpstr>
      <vt:lpstr>The Kuhn Cycle</vt:lpstr>
      <vt:lpstr>China IPO</vt:lpstr>
      <vt:lpstr>US Patent and Trademark Office</vt:lpstr>
      <vt:lpstr>For a quick review on Entropy</vt:lpstr>
      <vt:lpstr>Metaphorical Transition within Science</vt:lpstr>
      <vt:lpstr>Metaphors are foundational</vt:lpstr>
      <vt:lpstr>Inverted Pendulum &lt;&gt; Segway</vt:lpstr>
      <vt:lpstr>PowerPoint Presentation</vt:lpstr>
      <vt:lpstr>Axiomatic Design Framework</vt:lpstr>
      <vt:lpstr>IDT framework: structured abstraction</vt:lpstr>
      <vt:lpstr>A Paper comparing TRIZ &amp; Axiomatic Design</vt:lpstr>
      <vt:lpstr>学习报告的文字内容可被机器精读</vt:lpstr>
      <vt:lpstr>Natural Language Processing</vt:lpstr>
      <vt:lpstr>中文自然语言处理</vt:lpstr>
      <vt:lpstr>30年后的预言</vt:lpstr>
      <vt:lpstr>30年内不可能发生的事？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USC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Stephen LU</dc:creator>
  <cp:lastModifiedBy>w</cp:lastModifiedBy>
  <cp:revision>819</cp:revision>
  <cp:lastPrinted>2014-09-03T14:52:51Z</cp:lastPrinted>
  <dcterms:created xsi:type="dcterms:W3CDTF">2012-01-07T22:40:03Z</dcterms:created>
  <dcterms:modified xsi:type="dcterms:W3CDTF">2015-11-11T05:48:11Z</dcterms:modified>
</cp:coreProperties>
</file>

<file path=docProps/thumbnail.jpeg>
</file>